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29"/>
  </p:notesMasterIdLst>
  <p:sldIdLst>
    <p:sldId id="256" r:id="rId2"/>
    <p:sldId id="257" r:id="rId3"/>
    <p:sldId id="258" r:id="rId4"/>
    <p:sldId id="468" r:id="rId5"/>
    <p:sldId id="500" r:id="rId6"/>
    <p:sldId id="259" r:id="rId7"/>
    <p:sldId id="260" r:id="rId8"/>
    <p:sldId id="261" r:id="rId9"/>
    <p:sldId id="262" r:id="rId10"/>
    <p:sldId id="263" r:id="rId11"/>
    <p:sldId id="264" r:id="rId12"/>
    <p:sldId id="265" r:id="rId13"/>
    <p:sldId id="267" r:id="rId14"/>
    <p:sldId id="268" r:id="rId15"/>
    <p:sldId id="269" r:id="rId16"/>
    <p:sldId id="507"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8" r:id="rId30"/>
    <p:sldId id="290" r:id="rId31"/>
    <p:sldId id="289" r:id="rId32"/>
    <p:sldId id="282" r:id="rId33"/>
    <p:sldId id="283" r:id="rId34"/>
    <p:sldId id="508" r:id="rId35"/>
    <p:sldId id="284" r:id="rId36"/>
    <p:sldId id="285" r:id="rId37"/>
    <p:sldId id="286" r:id="rId38"/>
    <p:sldId id="287" r:id="rId39"/>
    <p:sldId id="291" r:id="rId40"/>
    <p:sldId id="292" r:id="rId41"/>
    <p:sldId id="293" r:id="rId42"/>
    <p:sldId id="294" r:id="rId43"/>
    <p:sldId id="295" r:id="rId44"/>
    <p:sldId id="296" r:id="rId45"/>
    <p:sldId id="299" r:id="rId46"/>
    <p:sldId id="298" r:id="rId47"/>
    <p:sldId id="501" r:id="rId48"/>
    <p:sldId id="301" r:id="rId49"/>
    <p:sldId id="302" r:id="rId50"/>
    <p:sldId id="303" r:id="rId51"/>
    <p:sldId id="304" r:id="rId52"/>
    <p:sldId id="305" r:id="rId53"/>
    <p:sldId id="306" r:id="rId54"/>
    <p:sldId id="307" r:id="rId55"/>
    <p:sldId id="308" r:id="rId56"/>
    <p:sldId id="309" r:id="rId57"/>
    <p:sldId id="311" r:id="rId58"/>
    <p:sldId id="310" r:id="rId59"/>
    <p:sldId id="469" r:id="rId60"/>
    <p:sldId id="313" r:id="rId61"/>
    <p:sldId id="314" r:id="rId62"/>
    <p:sldId id="502" r:id="rId63"/>
    <p:sldId id="315" r:id="rId64"/>
    <p:sldId id="316" r:id="rId65"/>
    <p:sldId id="317" r:id="rId66"/>
    <p:sldId id="318" r:id="rId67"/>
    <p:sldId id="319" r:id="rId68"/>
    <p:sldId id="320" r:id="rId69"/>
    <p:sldId id="503" r:id="rId70"/>
    <p:sldId id="473" r:id="rId71"/>
    <p:sldId id="321" r:id="rId72"/>
    <p:sldId id="333" r:id="rId73"/>
    <p:sldId id="334" r:id="rId74"/>
    <p:sldId id="322" r:id="rId75"/>
    <p:sldId id="323" r:id="rId76"/>
    <p:sldId id="324" r:id="rId77"/>
    <p:sldId id="325" r:id="rId78"/>
    <p:sldId id="326" r:id="rId79"/>
    <p:sldId id="327" r:id="rId80"/>
    <p:sldId id="328" r:id="rId81"/>
    <p:sldId id="329" r:id="rId82"/>
    <p:sldId id="504" r:id="rId83"/>
    <p:sldId id="330" r:id="rId84"/>
    <p:sldId id="474" r:id="rId85"/>
    <p:sldId id="331" r:id="rId86"/>
    <p:sldId id="332" r:id="rId87"/>
    <p:sldId id="335" r:id="rId88"/>
    <p:sldId id="336" r:id="rId89"/>
    <p:sldId id="505" r:id="rId90"/>
    <p:sldId id="337" r:id="rId91"/>
    <p:sldId id="338" r:id="rId92"/>
    <p:sldId id="347" r:id="rId93"/>
    <p:sldId id="349" r:id="rId94"/>
    <p:sldId id="340" r:id="rId95"/>
    <p:sldId id="475"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77" r:id="rId147"/>
    <p:sldId id="400" r:id="rId148"/>
    <p:sldId id="401" r:id="rId149"/>
    <p:sldId id="506" r:id="rId150"/>
    <p:sldId id="402" r:id="rId151"/>
    <p:sldId id="403" r:id="rId152"/>
    <p:sldId id="404" r:id="rId153"/>
    <p:sldId id="405" r:id="rId154"/>
    <p:sldId id="478" r:id="rId155"/>
    <p:sldId id="406" r:id="rId156"/>
    <p:sldId id="479" r:id="rId157"/>
    <p:sldId id="407" r:id="rId158"/>
    <p:sldId id="408" r:id="rId159"/>
    <p:sldId id="409" r:id="rId160"/>
    <p:sldId id="410" r:id="rId161"/>
    <p:sldId id="411" r:id="rId162"/>
    <p:sldId id="412" r:id="rId163"/>
    <p:sldId id="413" r:id="rId164"/>
    <p:sldId id="414" r:id="rId165"/>
    <p:sldId id="481" r:id="rId166"/>
    <p:sldId id="480" r:id="rId167"/>
    <p:sldId id="416" r:id="rId168"/>
    <p:sldId id="417" r:id="rId169"/>
    <p:sldId id="418" r:id="rId170"/>
    <p:sldId id="419" r:id="rId171"/>
    <p:sldId id="421" r:id="rId172"/>
    <p:sldId id="420" r:id="rId173"/>
    <p:sldId id="509" r:id="rId174"/>
    <p:sldId id="422" r:id="rId175"/>
    <p:sldId id="423" r:id="rId176"/>
    <p:sldId id="424" r:id="rId177"/>
    <p:sldId id="425" r:id="rId178"/>
    <p:sldId id="426" r:id="rId179"/>
    <p:sldId id="427" r:id="rId180"/>
    <p:sldId id="428" r:id="rId181"/>
    <p:sldId id="429" r:id="rId182"/>
    <p:sldId id="430" r:id="rId183"/>
    <p:sldId id="510" r:id="rId184"/>
    <p:sldId id="432" r:id="rId185"/>
    <p:sldId id="433" r:id="rId186"/>
    <p:sldId id="431" r:id="rId187"/>
    <p:sldId id="482" r:id="rId188"/>
    <p:sldId id="434" r:id="rId189"/>
    <p:sldId id="511" r:id="rId190"/>
    <p:sldId id="483" r:id="rId191"/>
    <p:sldId id="435" r:id="rId192"/>
    <p:sldId id="484" r:id="rId193"/>
    <p:sldId id="436" r:id="rId194"/>
    <p:sldId id="437" r:id="rId195"/>
    <p:sldId id="438" r:id="rId196"/>
    <p:sldId id="439" r:id="rId197"/>
    <p:sldId id="440" r:id="rId198"/>
    <p:sldId id="441" r:id="rId199"/>
    <p:sldId id="442" r:id="rId200"/>
    <p:sldId id="443" r:id="rId201"/>
    <p:sldId id="444" r:id="rId202"/>
    <p:sldId id="445" r:id="rId203"/>
    <p:sldId id="446" r:id="rId204"/>
    <p:sldId id="470" r:id="rId205"/>
    <p:sldId id="471" r:id="rId206"/>
    <p:sldId id="447" r:id="rId207"/>
    <p:sldId id="448" r:id="rId208"/>
    <p:sldId id="449" r:id="rId209"/>
    <p:sldId id="450" r:id="rId210"/>
    <p:sldId id="451" r:id="rId211"/>
    <p:sldId id="452" r:id="rId212"/>
    <p:sldId id="453" r:id="rId213"/>
    <p:sldId id="472" r:id="rId214"/>
    <p:sldId id="486" r:id="rId215"/>
    <p:sldId id="487" r:id="rId216"/>
    <p:sldId id="488" r:id="rId217"/>
    <p:sldId id="489" r:id="rId218"/>
    <p:sldId id="490" r:id="rId219"/>
    <p:sldId id="491" r:id="rId220"/>
    <p:sldId id="492" r:id="rId221"/>
    <p:sldId id="493" r:id="rId222"/>
    <p:sldId id="495" r:id="rId223"/>
    <p:sldId id="496" r:id="rId224"/>
    <p:sldId id="497" r:id="rId225"/>
    <p:sldId id="498" r:id="rId226"/>
    <p:sldId id="499" r:id="rId227"/>
    <p:sldId id="494" r:id="rId2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1" autoAdjust="0"/>
    <p:restoredTop sz="81006" autoAdjust="0"/>
  </p:normalViewPr>
  <p:slideViewPr>
    <p:cSldViewPr snapToGrid="0">
      <p:cViewPr varScale="1">
        <p:scale>
          <a:sx n="85" d="100"/>
          <a:sy n="85" d="100"/>
        </p:scale>
        <p:origin x="832" y="160"/>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9787"/>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notesMaster" Target="notesMasters/notesMaster1.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231" Type="http://schemas.openxmlformats.org/officeDocument/2006/relationships/viewProps" Target="view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tableStyles" Target="tableStyle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3D5448-FBEF-4D21-BF51-254222990F16}" type="datetimeFigureOut">
              <a:rPr lang="en-US" smtClean="0"/>
              <a:t>11/14/19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51B1A0-B50E-4282-B6B1-7D1AAB70E664}" type="slidenum">
              <a:rPr lang="en-US" smtClean="0"/>
              <a:t>‹#›</a:t>
            </a:fld>
            <a:endParaRPr lang="en-US" dirty="0"/>
          </a:p>
        </p:txBody>
      </p:sp>
    </p:spTree>
    <p:extLst>
      <p:ext uri="{BB962C8B-B14F-4D97-AF65-F5344CB8AC3E}">
        <p14:creationId xmlns:p14="http://schemas.microsoft.com/office/powerpoint/2010/main" val="3754470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a:t>
            </a:fld>
            <a:endParaRPr lang="en-US" dirty="0"/>
          </a:p>
        </p:txBody>
      </p:sp>
    </p:spTree>
    <p:extLst>
      <p:ext uri="{BB962C8B-B14F-4D97-AF65-F5344CB8AC3E}">
        <p14:creationId xmlns:p14="http://schemas.microsoft.com/office/powerpoint/2010/main" val="3742723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4</a:t>
            </a:fld>
            <a:endParaRPr lang="en-US" dirty="0"/>
          </a:p>
        </p:txBody>
      </p:sp>
    </p:spTree>
    <p:extLst>
      <p:ext uri="{BB962C8B-B14F-4D97-AF65-F5344CB8AC3E}">
        <p14:creationId xmlns:p14="http://schemas.microsoft.com/office/powerpoint/2010/main" val="3013112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Note </a:t>
            </a:r>
            <a:r>
              <a:rPr lang="en-US" sz="1200" dirty="0"/>
              <a:t>that three</a:t>
            </a:r>
            <a:r>
              <a:rPr lang="en-US" sz="1200" baseline="0" dirty="0"/>
              <a:t> of the four things that managers do involve </a:t>
            </a:r>
            <a:r>
              <a:rPr lang="en-US" sz="1200" b="1" baseline="0" dirty="0"/>
              <a:t>goals</a:t>
            </a:r>
            <a:r>
              <a:rPr lang="en-US" sz="1200" baseline="0" dirty="0"/>
              <a:t>.</a:t>
            </a:r>
            <a:endParaRPr lang="en-US" sz="1800" dirty="0"/>
          </a:p>
        </p:txBody>
      </p:sp>
      <p:sp>
        <p:nvSpPr>
          <p:cNvPr id="4" name="Slide Number Placeholder 3"/>
          <p:cNvSpPr>
            <a:spLocks noGrp="1"/>
          </p:cNvSpPr>
          <p:nvPr>
            <p:ph type="sldNum" sz="quarter" idx="10"/>
          </p:nvPr>
        </p:nvSpPr>
        <p:spPr/>
        <p:txBody>
          <a:bodyPr/>
          <a:lstStyle/>
          <a:p>
            <a:fld id="{7951B1A0-B50E-4282-B6B1-7D1AAB70E664}" type="slidenum">
              <a:rPr lang="en-US" smtClean="0"/>
              <a:t>6</a:t>
            </a:fld>
            <a:endParaRPr lang="en-US" dirty="0"/>
          </a:p>
        </p:txBody>
      </p:sp>
    </p:spTree>
    <p:extLst>
      <p:ext uri="{BB962C8B-B14F-4D97-AF65-F5344CB8AC3E}">
        <p14:creationId xmlns:p14="http://schemas.microsoft.com/office/powerpoint/2010/main" val="3433371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organizations bestow VP titles on middle managers.  This</a:t>
            </a:r>
            <a:r>
              <a:rPr lang="en-US" baseline="0" dirty="0"/>
              <a:t> is common in financial institutions and external facing jobs with utilities, entertainment industry,  and banks.</a:t>
            </a:r>
          </a:p>
          <a:p>
            <a:r>
              <a:rPr lang="en-US" baseline="0" dirty="0"/>
              <a:t>Example of shift supervisor – Starbucks, McDonalds, Manufacturing Plant, Delivery Service, etc..</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7</a:t>
            </a:fld>
            <a:endParaRPr lang="en-US" dirty="0"/>
          </a:p>
        </p:txBody>
      </p:sp>
    </p:spTree>
    <p:extLst>
      <p:ext uri="{BB962C8B-B14F-4D97-AF65-F5344CB8AC3E}">
        <p14:creationId xmlns:p14="http://schemas.microsoft.com/office/powerpoint/2010/main" val="3776388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example:</a:t>
            </a:r>
          </a:p>
          <a:p>
            <a:r>
              <a:rPr lang="en-US" b="1" dirty="0"/>
              <a:t>Figurehead role</a:t>
            </a:r>
            <a:r>
              <a:rPr lang="en-US" b="1" baseline="0" dirty="0"/>
              <a:t>  </a:t>
            </a:r>
            <a:r>
              <a:rPr lang="en-US" baseline="0" dirty="0"/>
              <a:t>– Representing the company: with stakeholders; on the Chamber of Commerce; attend non profit event;  </a:t>
            </a:r>
            <a:r>
              <a:rPr lang="en-US" b="1" baseline="0" dirty="0"/>
              <a:t>Give some personal examples: </a:t>
            </a:r>
            <a:r>
              <a:rPr lang="en-US" b="0" baseline="0" dirty="0"/>
              <a:t>public hearings; </a:t>
            </a:r>
            <a:endParaRPr lang="en-US" b="1" baseline="0" dirty="0"/>
          </a:p>
          <a:p>
            <a:r>
              <a:rPr lang="en-US" b="1" baseline="0" dirty="0"/>
              <a:t>Leadership role </a:t>
            </a:r>
            <a:r>
              <a:rPr lang="en-US" b="0" baseline="0" dirty="0"/>
              <a:t>– Motivate and encourage employees. Personal example like the trip up north w/ Margaret after the fires.</a:t>
            </a:r>
          </a:p>
          <a:p>
            <a:r>
              <a:rPr lang="en-US" b="1" baseline="0" dirty="0"/>
              <a:t>Liaison role</a:t>
            </a:r>
            <a:r>
              <a:rPr lang="en-US" b="0" baseline="0" dirty="0"/>
              <a:t> – Dealing with people outside their units including serving on other Boards of Directors.</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8</a:t>
            </a:fld>
            <a:endParaRPr lang="en-US" dirty="0"/>
          </a:p>
        </p:txBody>
      </p:sp>
    </p:spTree>
    <p:extLst>
      <p:ext uri="{BB962C8B-B14F-4D97-AF65-F5344CB8AC3E}">
        <p14:creationId xmlns:p14="http://schemas.microsoft.com/office/powerpoint/2010/main" val="3260096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spokesperson role managers</a:t>
            </a:r>
            <a:r>
              <a:rPr lang="en-US" baseline="0" dirty="0"/>
              <a:t> must be very careful to following all rules related to inside information and SEC disclosure rules and reporting requirements for example 8K.</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9</a:t>
            </a:fld>
            <a:endParaRPr lang="en-US" dirty="0"/>
          </a:p>
        </p:txBody>
      </p:sp>
    </p:spTree>
    <p:extLst>
      <p:ext uri="{BB962C8B-B14F-4D97-AF65-F5344CB8AC3E}">
        <p14:creationId xmlns:p14="http://schemas.microsoft.com/office/powerpoint/2010/main" val="2052321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Disturbance handler -- Leaders go to where the trouble is,</a:t>
            </a:r>
            <a:r>
              <a:rPr lang="en-US" baseline="0" dirty="0"/>
              <a:t> they don’t avoid trouble.</a:t>
            </a:r>
          </a:p>
          <a:p>
            <a:r>
              <a:rPr lang="en-US" baseline="0" dirty="0"/>
              <a:t>Resource allocators – For example, the  CEO’s of Verizon and AT&amp;T have to decide whether to allocated capital to landline business, wireless business, or to new business enterprises.  How much to each? What are the benefits and detriments to stakeholders. No matter how they allocate capital, a scarce and limited resource, they will face criticism.</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10</a:t>
            </a:fld>
            <a:endParaRPr lang="en-US" dirty="0"/>
          </a:p>
        </p:txBody>
      </p:sp>
    </p:spTree>
    <p:extLst>
      <p:ext uri="{BB962C8B-B14F-4D97-AF65-F5344CB8AC3E}">
        <p14:creationId xmlns:p14="http://schemas.microsoft.com/office/powerpoint/2010/main" val="764359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 skills are especially important for lower level managers</a:t>
            </a:r>
            <a:r>
              <a:rPr lang="en-US" baseline="0" dirty="0"/>
              <a:t> as they supervise workers who produce products or serve customers. They may become less important as managers rise through the ranks.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11</a:t>
            </a:fld>
            <a:endParaRPr lang="en-US" dirty="0"/>
          </a:p>
        </p:txBody>
      </p:sp>
    </p:spTree>
    <p:extLst>
      <p:ext uri="{BB962C8B-B14F-4D97-AF65-F5344CB8AC3E}">
        <p14:creationId xmlns:p14="http://schemas.microsoft.com/office/powerpoint/2010/main" val="2969772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dirty="0"/>
              <a:t>Google</a:t>
            </a:r>
            <a:r>
              <a:rPr lang="en-US" sz="1600" dirty="0"/>
              <a:t>;</a:t>
            </a:r>
            <a:r>
              <a:rPr lang="en-US" sz="1600" baseline="0" dirty="0"/>
              <a:t> Facebook; Starbucks; Costco; Cheesecake Factory</a:t>
            </a:r>
          </a:p>
          <a:p>
            <a:r>
              <a:rPr lang="en-US" sz="1600" baseline="0" dirty="0"/>
              <a:t>Companies that are criticized for the way they treat employees: Walmart; Agricultural industry; Garment industry</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12</a:t>
            </a:fld>
            <a:endParaRPr lang="en-US" dirty="0"/>
          </a:p>
        </p:txBody>
      </p:sp>
    </p:spTree>
    <p:extLst>
      <p:ext uri="{BB962C8B-B14F-4D97-AF65-F5344CB8AC3E}">
        <p14:creationId xmlns:p14="http://schemas.microsoft.com/office/powerpoint/2010/main" val="4178295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10:30 but stop at Deming 7:30 minutes.</a:t>
            </a:r>
          </a:p>
          <a:p>
            <a:r>
              <a:rPr lang="en-US" dirty="0"/>
              <a:t>Why do we need managers today?</a:t>
            </a:r>
          </a:p>
          <a:p>
            <a:r>
              <a:rPr lang="en-US" dirty="0"/>
              <a:t>Industrial Revolution began in Great Britain about 1760. Brought about by </a:t>
            </a:r>
            <a:r>
              <a:rPr lang="en-US" b="1" dirty="0"/>
              <a:t>technological</a:t>
            </a:r>
            <a:r>
              <a:rPr lang="en-US" b="1" baseline="0" dirty="0"/>
              <a:t> change</a:t>
            </a:r>
            <a:r>
              <a:rPr lang="en-US" baseline="0" dirty="0"/>
              <a:t>.  </a:t>
            </a:r>
          </a:p>
          <a:p>
            <a:r>
              <a:rPr lang="en-US" baseline="0" dirty="0"/>
              <a:t>Scientific Management – My experience (piece work / time study) with Inland Container Corp and Kaiser Aluminum</a:t>
            </a:r>
          </a:p>
          <a:p>
            <a:r>
              <a:rPr lang="en-US" baseline="0" dirty="0"/>
              <a:t>Examples of soldering - </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13</a:t>
            </a:fld>
            <a:endParaRPr lang="en-US" dirty="0"/>
          </a:p>
        </p:txBody>
      </p:sp>
    </p:spTree>
    <p:extLst>
      <p:ext uri="{BB962C8B-B14F-4D97-AF65-F5344CB8AC3E}">
        <p14:creationId xmlns:p14="http://schemas.microsoft.com/office/powerpoint/2010/main" val="28816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the fourth goal is to align the interests of management and employees.</a:t>
            </a:r>
          </a:p>
        </p:txBody>
      </p:sp>
      <p:sp>
        <p:nvSpPr>
          <p:cNvPr id="4" name="Slide Number Placeholder 3"/>
          <p:cNvSpPr>
            <a:spLocks noGrp="1"/>
          </p:cNvSpPr>
          <p:nvPr>
            <p:ph type="sldNum" sz="quarter" idx="10"/>
          </p:nvPr>
        </p:nvSpPr>
        <p:spPr/>
        <p:txBody>
          <a:bodyPr/>
          <a:lstStyle/>
          <a:p>
            <a:fld id="{7951B1A0-B50E-4282-B6B1-7D1AAB70E664}" type="slidenum">
              <a:rPr lang="en-US" smtClean="0"/>
              <a:t>14</a:t>
            </a:fld>
            <a:endParaRPr lang="en-US" dirty="0"/>
          </a:p>
        </p:txBody>
      </p:sp>
    </p:spTree>
    <p:extLst>
      <p:ext uri="{BB962C8B-B14F-4D97-AF65-F5344CB8AC3E}">
        <p14:creationId xmlns:p14="http://schemas.microsoft.com/office/powerpoint/2010/main" val="497234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Gantt Chart:</a:t>
            </a:r>
          </a:p>
          <a:p>
            <a:r>
              <a:rPr lang="en-US" dirty="0"/>
              <a:t>Construction – office buildings, homes, swimming pools</a:t>
            </a:r>
          </a:p>
          <a:p>
            <a:r>
              <a:rPr lang="en-US" dirty="0"/>
              <a:t>Manufacturing</a:t>
            </a:r>
            <a:r>
              <a:rPr lang="en-US" baseline="0" dirty="0"/>
              <a:t> – computers, cars, </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15</a:t>
            </a:fld>
            <a:endParaRPr lang="en-US" dirty="0"/>
          </a:p>
        </p:txBody>
      </p:sp>
    </p:spTree>
    <p:extLst>
      <p:ext uri="{BB962C8B-B14F-4D97-AF65-F5344CB8AC3E}">
        <p14:creationId xmlns:p14="http://schemas.microsoft.com/office/powerpoint/2010/main" val="1858569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t>Today bureaucracy has a negative connotation such as delay, red tape, etc., but that as not its original meaning. It comes from the French word “</a:t>
            </a:r>
            <a:r>
              <a:rPr lang="fr-CA" sz="2000" b="1" noProof="0" dirty="0"/>
              <a:t>bureaucratie</a:t>
            </a:r>
            <a:r>
              <a:rPr lang="en-US" sz="2000" b="1" dirty="0"/>
              <a:t>” (to rule from a desk)</a:t>
            </a:r>
          </a:p>
          <a:p>
            <a:r>
              <a:rPr lang="en-US" sz="2000" b="1" dirty="0"/>
              <a:t>Max Weber was a German sociologist.</a:t>
            </a:r>
          </a:p>
        </p:txBody>
      </p:sp>
      <p:sp>
        <p:nvSpPr>
          <p:cNvPr id="4" name="Slide Number Placeholder 3"/>
          <p:cNvSpPr>
            <a:spLocks noGrp="1"/>
          </p:cNvSpPr>
          <p:nvPr>
            <p:ph type="sldNum" sz="quarter" idx="10"/>
          </p:nvPr>
        </p:nvSpPr>
        <p:spPr/>
        <p:txBody>
          <a:bodyPr/>
          <a:lstStyle/>
          <a:p>
            <a:fld id="{7951B1A0-B50E-4282-B6B1-7D1AAB70E664}" type="slidenum">
              <a:rPr lang="en-US" smtClean="0"/>
              <a:t>17</a:t>
            </a:fld>
            <a:endParaRPr lang="en-US" dirty="0"/>
          </a:p>
        </p:txBody>
      </p:sp>
    </p:spTree>
    <p:extLst>
      <p:ext uri="{BB962C8B-B14F-4D97-AF65-F5344CB8AC3E}">
        <p14:creationId xmlns:p14="http://schemas.microsoft.com/office/powerpoint/2010/main" val="322283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Fayol was a Frenchman</a:t>
            </a:r>
            <a:r>
              <a:rPr lang="en-US" dirty="0"/>
              <a:t>, who took over as the CEO of a vertically integrated French steel company. He was told to shut the business down because of its poor productivity. Instead he turned it around using what later became his 14 Principles of Management. They are explained in </a:t>
            </a:r>
            <a:r>
              <a:rPr lang="en-US" b="1" dirty="0"/>
              <a:t>Exhibit 2.5. (P33).</a:t>
            </a:r>
          </a:p>
        </p:txBody>
      </p:sp>
      <p:sp>
        <p:nvSpPr>
          <p:cNvPr id="4" name="Slide Number Placeholder 3"/>
          <p:cNvSpPr>
            <a:spLocks noGrp="1"/>
          </p:cNvSpPr>
          <p:nvPr>
            <p:ph type="sldNum" sz="quarter" idx="10"/>
          </p:nvPr>
        </p:nvSpPr>
        <p:spPr/>
        <p:txBody>
          <a:bodyPr/>
          <a:lstStyle/>
          <a:p>
            <a:fld id="{7951B1A0-B50E-4282-B6B1-7D1AAB70E664}" type="slidenum">
              <a:rPr lang="en-US" smtClean="0"/>
              <a:t>18</a:t>
            </a:fld>
            <a:endParaRPr lang="en-US" dirty="0"/>
          </a:p>
        </p:txBody>
      </p:sp>
    </p:spTree>
    <p:extLst>
      <p:ext uri="{BB962C8B-B14F-4D97-AF65-F5344CB8AC3E}">
        <p14:creationId xmlns:p14="http://schemas.microsoft.com/office/powerpoint/2010/main" val="4151764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problems with the </a:t>
            </a:r>
            <a:r>
              <a:rPr lang="en-US" b="1" dirty="0"/>
              <a:t>domination approach</a:t>
            </a:r>
            <a:r>
              <a:rPr lang="en-US" dirty="0"/>
              <a:t>? – i.e..,</a:t>
            </a:r>
            <a:r>
              <a:rPr lang="en-US" baseline="0" dirty="0"/>
              <a:t> could lead to a bad outcome; organization may not “buy in” to the solution</a:t>
            </a:r>
            <a:endParaRPr lang="en-US" dirty="0"/>
          </a:p>
          <a:p>
            <a:r>
              <a:rPr lang="en-US" dirty="0"/>
              <a:t>What are the problems with the </a:t>
            </a:r>
            <a:r>
              <a:rPr lang="en-US" b="1" dirty="0"/>
              <a:t>compromise approach</a:t>
            </a:r>
            <a:r>
              <a:rPr lang="en-US" dirty="0"/>
              <a:t>? – i.e.., organization may “buy</a:t>
            </a:r>
            <a:r>
              <a:rPr lang="en-US" baseline="0" dirty="0"/>
              <a:t> in” to a bad outcome; both parties may be unhappy with the compromise</a:t>
            </a:r>
          </a:p>
          <a:p>
            <a:r>
              <a:rPr lang="en-US" baseline="0" dirty="0"/>
              <a:t>What are the problems with </a:t>
            </a:r>
            <a:r>
              <a:rPr lang="en-US" b="1" baseline="0" dirty="0"/>
              <a:t>Integrative conflict resolution</a:t>
            </a:r>
            <a:r>
              <a:rPr lang="en-US" baseline="0" dirty="0"/>
              <a:t>?  - i.e.., takes more time that other approaches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20</a:t>
            </a:fld>
            <a:endParaRPr lang="en-US" dirty="0"/>
          </a:p>
        </p:txBody>
      </p:sp>
    </p:spTree>
    <p:extLst>
      <p:ext uri="{BB962C8B-B14F-4D97-AF65-F5344CB8AC3E}">
        <p14:creationId xmlns:p14="http://schemas.microsoft.com/office/powerpoint/2010/main" val="1910784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lighting, financial incentives and rest pauses (breaks) were also changed to determine the impact on productivity.</a:t>
            </a:r>
          </a:p>
        </p:txBody>
      </p:sp>
      <p:sp>
        <p:nvSpPr>
          <p:cNvPr id="4" name="Slide Number Placeholder 3"/>
          <p:cNvSpPr>
            <a:spLocks noGrp="1"/>
          </p:cNvSpPr>
          <p:nvPr>
            <p:ph type="sldNum" sz="quarter" idx="10"/>
          </p:nvPr>
        </p:nvSpPr>
        <p:spPr/>
        <p:txBody>
          <a:bodyPr/>
          <a:lstStyle/>
          <a:p>
            <a:fld id="{7951B1A0-B50E-4282-B6B1-7D1AAB70E664}" type="slidenum">
              <a:rPr lang="en-US" smtClean="0"/>
              <a:t>21</a:t>
            </a:fld>
            <a:endParaRPr lang="en-US" dirty="0"/>
          </a:p>
        </p:txBody>
      </p:sp>
    </p:spTree>
    <p:extLst>
      <p:ext uri="{BB962C8B-B14F-4D97-AF65-F5344CB8AC3E}">
        <p14:creationId xmlns:p14="http://schemas.microsoft.com/office/powerpoint/2010/main" val="3316069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Thanks to these studies Managers better understand the effect that social interactions, employee satisfaction, and attitudes had on individual and group performance.</a:t>
            </a:r>
          </a:p>
        </p:txBody>
      </p:sp>
      <p:sp>
        <p:nvSpPr>
          <p:cNvPr id="4" name="Slide Number Placeholder 3"/>
          <p:cNvSpPr>
            <a:spLocks noGrp="1"/>
          </p:cNvSpPr>
          <p:nvPr>
            <p:ph type="sldNum" sz="quarter" idx="10"/>
          </p:nvPr>
        </p:nvSpPr>
        <p:spPr/>
        <p:txBody>
          <a:bodyPr/>
          <a:lstStyle/>
          <a:p>
            <a:fld id="{7951B1A0-B50E-4282-B6B1-7D1AAB70E664}" type="slidenum">
              <a:rPr lang="en-US" smtClean="0"/>
              <a:t>22</a:t>
            </a:fld>
            <a:endParaRPr lang="en-US" dirty="0"/>
          </a:p>
        </p:txBody>
      </p:sp>
    </p:spTree>
    <p:extLst>
      <p:ext uri="{BB962C8B-B14F-4D97-AF65-F5344CB8AC3E}">
        <p14:creationId xmlns:p14="http://schemas.microsoft.com/office/powerpoint/2010/main" val="777845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Barnard worked for AT&amp;T and published a now classic book on Management : Functions of the Executive</a:t>
            </a:r>
          </a:p>
        </p:txBody>
      </p:sp>
      <p:sp>
        <p:nvSpPr>
          <p:cNvPr id="4" name="Slide Number Placeholder 3"/>
          <p:cNvSpPr>
            <a:spLocks noGrp="1"/>
          </p:cNvSpPr>
          <p:nvPr>
            <p:ph type="sldNum" sz="quarter" idx="10"/>
          </p:nvPr>
        </p:nvSpPr>
        <p:spPr/>
        <p:txBody>
          <a:bodyPr/>
          <a:lstStyle/>
          <a:p>
            <a:fld id="{7951B1A0-B50E-4282-B6B1-7D1AAB70E664}" type="slidenum">
              <a:rPr lang="en-US" smtClean="0"/>
              <a:t>23</a:t>
            </a:fld>
            <a:endParaRPr lang="en-US" dirty="0"/>
          </a:p>
        </p:txBody>
      </p:sp>
    </p:spTree>
    <p:extLst>
      <p:ext uri="{BB962C8B-B14F-4D97-AF65-F5344CB8AC3E}">
        <p14:creationId xmlns:p14="http://schemas.microsoft.com/office/powerpoint/2010/main" val="1177166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 Whitney, who later became famous for the Cotton Gin, determined if gun parts were made accurately enough guns could be made with standardized, interchangeable parts. He demonstrated the advantage of interchangeable parts to Thomas Jefferson in 1801.</a:t>
            </a:r>
          </a:p>
        </p:txBody>
      </p:sp>
      <p:sp>
        <p:nvSpPr>
          <p:cNvPr id="4" name="Slide Number Placeholder 3"/>
          <p:cNvSpPr>
            <a:spLocks noGrp="1"/>
          </p:cNvSpPr>
          <p:nvPr>
            <p:ph type="sldNum" sz="quarter" idx="10"/>
          </p:nvPr>
        </p:nvSpPr>
        <p:spPr/>
        <p:txBody>
          <a:bodyPr/>
          <a:lstStyle/>
          <a:p>
            <a:fld id="{7951B1A0-B50E-4282-B6B1-7D1AAB70E664}" type="slidenum">
              <a:rPr lang="en-US" smtClean="0"/>
              <a:t>24</a:t>
            </a:fld>
            <a:endParaRPr lang="en-US" dirty="0"/>
          </a:p>
        </p:txBody>
      </p:sp>
    </p:spTree>
    <p:extLst>
      <p:ext uri="{BB962C8B-B14F-4D97-AF65-F5344CB8AC3E}">
        <p14:creationId xmlns:p14="http://schemas.microsoft.com/office/powerpoint/2010/main" val="2508673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25</a:t>
            </a:fld>
            <a:endParaRPr lang="en-US" dirty="0"/>
          </a:p>
        </p:txBody>
      </p:sp>
    </p:spTree>
    <p:extLst>
      <p:ext uri="{BB962C8B-B14F-4D97-AF65-F5344CB8AC3E}">
        <p14:creationId xmlns:p14="http://schemas.microsoft.com/office/powerpoint/2010/main" val="1395514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Final Slide – History of MGMT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Managers</a:t>
            </a:r>
            <a:r>
              <a:rPr lang="en-US" b="1" baseline="0" dirty="0"/>
              <a:t> often complain that</a:t>
            </a:r>
            <a:r>
              <a:rPr lang="en-US" b="1" dirty="0"/>
              <a:t> there is never enough time to do the task right, but often end up spending more time fixing a problem that it would have taken to do the</a:t>
            </a:r>
            <a:r>
              <a:rPr lang="en-US" b="1" baseline="0" dirty="0"/>
              <a:t> job</a:t>
            </a:r>
            <a:r>
              <a:rPr lang="en-US" b="1" dirty="0"/>
              <a:t> right in the first place.</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26</a:t>
            </a:fld>
            <a:endParaRPr lang="en-US" dirty="0"/>
          </a:p>
        </p:txBody>
      </p:sp>
    </p:spTree>
    <p:extLst>
      <p:ext uri="{BB962C8B-B14F-4D97-AF65-F5344CB8AC3E}">
        <p14:creationId xmlns:p14="http://schemas.microsoft.com/office/powerpoint/2010/main" val="2521541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the six external dynamic factors from MGMT 3080 :  Economic; Technological; Cultural;</a:t>
            </a:r>
            <a:r>
              <a:rPr lang="en-US" baseline="0" dirty="0"/>
              <a:t> Government; Legal; Natural; </a:t>
            </a:r>
            <a:endParaRPr lang="en-US" dirty="0"/>
          </a:p>
          <a:p>
            <a:r>
              <a:rPr lang="en-US" dirty="0"/>
              <a:t>Example of </a:t>
            </a:r>
            <a:r>
              <a:rPr lang="en-US" b="1" dirty="0"/>
              <a:t>Punctured equilibrium</a:t>
            </a:r>
            <a:r>
              <a:rPr lang="en-US" baseline="0" dirty="0"/>
              <a:t> is the airline (discussed in textbook MGMT10) and automobile  industry. My observation is that “long periods of stability” are becoming rare in most industries, and that fundamental change is occurring more frequently. PET was originally a biological theory developed by paleontologists Niles Eldridge and Stephen Jay Gould.</a:t>
            </a:r>
          </a:p>
          <a:p>
            <a:r>
              <a:rPr lang="en-US" baseline="0" dirty="0"/>
              <a:t>Can you think of items that changed rapidly and them stabilized.  How about computers, cell phones, smart phones (seem to be stabilizing).</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27</a:t>
            </a:fld>
            <a:endParaRPr lang="en-US" dirty="0"/>
          </a:p>
        </p:txBody>
      </p:sp>
    </p:spTree>
    <p:extLst>
      <p:ext uri="{BB962C8B-B14F-4D97-AF65-F5344CB8AC3E}">
        <p14:creationId xmlns:p14="http://schemas.microsoft.com/office/powerpoint/2010/main" val="1286403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simple environment and complex environments? Textbook identifies dairy industry as being simple and the computer industry as being complex.</a:t>
            </a:r>
          </a:p>
          <a:p>
            <a:endParaRPr lang="en-US" dirty="0"/>
          </a:p>
          <a:p>
            <a:r>
              <a:rPr lang="en-US" dirty="0"/>
              <a:t>Most businesses operate in an environment of uncertainty.</a:t>
            </a:r>
          </a:p>
        </p:txBody>
      </p:sp>
      <p:sp>
        <p:nvSpPr>
          <p:cNvPr id="4" name="Slide Number Placeholder 3"/>
          <p:cNvSpPr>
            <a:spLocks noGrp="1"/>
          </p:cNvSpPr>
          <p:nvPr>
            <p:ph type="sldNum" sz="quarter" idx="10"/>
          </p:nvPr>
        </p:nvSpPr>
        <p:spPr/>
        <p:txBody>
          <a:bodyPr/>
          <a:lstStyle/>
          <a:p>
            <a:fld id="{7951B1A0-B50E-4282-B6B1-7D1AAB70E664}" type="slidenum">
              <a:rPr lang="en-US" smtClean="0"/>
              <a:t>28</a:t>
            </a:fld>
            <a:endParaRPr lang="en-US" dirty="0"/>
          </a:p>
        </p:txBody>
      </p:sp>
    </p:spTree>
    <p:extLst>
      <p:ext uri="{BB962C8B-B14F-4D97-AF65-F5344CB8AC3E}">
        <p14:creationId xmlns:p14="http://schemas.microsoft.com/office/powerpoint/2010/main" val="1384825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 specific environment looks a lot like the list of </a:t>
            </a:r>
            <a:r>
              <a:rPr lang="en-US" b="1" dirty="0"/>
              <a:t>stakeholders</a:t>
            </a:r>
            <a:r>
              <a:rPr lang="en-US" dirty="0"/>
              <a:t>. We will discuss stakeholders when we discuss corporate social responsibility.</a:t>
            </a:r>
          </a:p>
          <a:p>
            <a:r>
              <a:rPr lang="en-US" dirty="0"/>
              <a:t>Discuss who are some advocacy groups. (Anti- fracking organizations, ethnic chamber, Greenlining Institute)</a:t>
            </a:r>
          </a:p>
        </p:txBody>
      </p:sp>
      <p:sp>
        <p:nvSpPr>
          <p:cNvPr id="4" name="Slide Number Placeholder 3"/>
          <p:cNvSpPr>
            <a:spLocks noGrp="1"/>
          </p:cNvSpPr>
          <p:nvPr>
            <p:ph type="sldNum" sz="quarter" idx="10"/>
          </p:nvPr>
        </p:nvSpPr>
        <p:spPr/>
        <p:txBody>
          <a:bodyPr/>
          <a:lstStyle/>
          <a:p>
            <a:fld id="{7951B1A0-B50E-4282-B6B1-7D1AAB70E664}" type="slidenum">
              <a:rPr lang="en-US" smtClean="0"/>
              <a:t>29</a:t>
            </a:fld>
            <a:endParaRPr lang="en-US" dirty="0"/>
          </a:p>
        </p:txBody>
      </p:sp>
    </p:spTree>
    <p:extLst>
      <p:ext uri="{BB962C8B-B14F-4D97-AF65-F5344CB8AC3E}">
        <p14:creationId xmlns:p14="http://schemas.microsoft.com/office/powerpoint/2010/main" val="3324079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Last slide</a:t>
            </a:r>
          </a:p>
          <a:p>
            <a:r>
              <a:rPr lang="en-US" dirty="0"/>
              <a:t>New behavior that I observed years ago was senior management taking off their ties. It sent a message that things have changed.</a:t>
            </a:r>
          </a:p>
          <a:p>
            <a:r>
              <a:rPr lang="en-US" dirty="0"/>
              <a:t>Culture video 3:35 minutes</a:t>
            </a:r>
          </a:p>
          <a:p>
            <a:r>
              <a:rPr lang="en-US" b="1" dirty="0"/>
              <a:t>Conclusion </a:t>
            </a:r>
            <a:r>
              <a:rPr lang="en-US" dirty="0"/>
              <a:t>- There is no best way to change organizational culture. The best results are obtained by a combination of methods. </a:t>
            </a:r>
          </a:p>
        </p:txBody>
      </p:sp>
      <p:sp>
        <p:nvSpPr>
          <p:cNvPr id="4" name="Slide Number Placeholder 3"/>
          <p:cNvSpPr>
            <a:spLocks noGrp="1"/>
          </p:cNvSpPr>
          <p:nvPr>
            <p:ph type="sldNum" sz="quarter" idx="10"/>
          </p:nvPr>
        </p:nvSpPr>
        <p:spPr/>
        <p:txBody>
          <a:bodyPr/>
          <a:lstStyle/>
          <a:p>
            <a:fld id="{7951B1A0-B50E-4282-B6B1-7D1AAB70E664}" type="slidenum">
              <a:rPr lang="en-US" smtClean="0"/>
              <a:t>31</a:t>
            </a:fld>
            <a:endParaRPr lang="en-US" dirty="0"/>
          </a:p>
        </p:txBody>
      </p:sp>
    </p:spTree>
    <p:extLst>
      <p:ext uri="{BB962C8B-B14F-4D97-AF65-F5344CB8AC3E}">
        <p14:creationId xmlns:p14="http://schemas.microsoft.com/office/powerpoint/2010/main" val="742309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you think Ethics and Corporate</a:t>
            </a:r>
            <a:r>
              <a:rPr lang="en-US" baseline="0" dirty="0"/>
              <a:t> Social Responsibility are discussed in both MGMT 3080 – Business Responsibilities in Society and this class on Organizational Behavior and Management?</a:t>
            </a:r>
          </a:p>
          <a:p>
            <a:r>
              <a:rPr lang="en-US" b="1" baseline="0" dirty="0"/>
              <a:t>Ethics</a:t>
            </a:r>
            <a:r>
              <a:rPr lang="en-US" baseline="0" dirty="0"/>
              <a:t> (Steiner text) – The study of good and evil, right and wrong, and just and unjust actions in business.</a:t>
            </a:r>
          </a:p>
          <a:p>
            <a:r>
              <a:rPr lang="en-US" baseline="0" dirty="0"/>
              <a:t>We have probably all seen some aspect of workplace deviance based upon how commonly it occurs.</a:t>
            </a:r>
          </a:p>
          <a:p>
            <a:r>
              <a:rPr lang="en-US" baseline="0" dirty="0"/>
              <a:t>Ethical behavior 4:11 video</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32</a:t>
            </a:fld>
            <a:endParaRPr lang="en-US" dirty="0"/>
          </a:p>
        </p:txBody>
      </p:sp>
    </p:spTree>
    <p:extLst>
      <p:ext uri="{BB962C8B-B14F-4D97-AF65-F5344CB8AC3E}">
        <p14:creationId xmlns:p14="http://schemas.microsoft.com/office/powerpoint/2010/main" val="830255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six factors on the slide contribute to ethical intensity.</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35</a:t>
            </a:fld>
            <a:endParaRPr lang="en-US" dirty="0"/>
          </a:p>
        </p:txBody>
      </p:sp>
    </p:spTree>
    <p:extLst>
      <p:ext uri="{BB962C8B-B14F-4D97-AF65-F5344CB8AC3E}">
        <p14:creationId xmlns:p14="http://schemas.microsoft.com/office/powerpoint/2010/main" val="2428312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Steiner &amp; Steiner – 14 ethical principles</a:t>
            </a:r>
            <a:r>
              <a:rPr lang="en-US" baseline="0" dirty="0"/>
              <a:t> page 242.</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37</a:t>
            </a:fld>
            <a:endParaRPr lang="en-US" dirty="0"/>
          </a:p>
        </p:txBody>
      </p:sp>
    </p:spTree>
    <p:extLst>
      <p:ext uri="{BB962C8B-B14F-4D97-AF65-F5344CB8AC3E}">
        <p14:creationId xmlns:p14="http://schemas.microsoft.com/office/powerpoint/2010/main" val="7922810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to establishing an ethical climate is to “deal with ethics”. Identify problems, Identify the constituents, Diagnose the situation, Analyze your options, Make your choice, </a:t>
            </a:r>
            <a:r>
              <a:rPr lang="en-US" b="1" dirty="0"/>
              <a:t>Act</a:t>
            </a:r>
          </a:p>
        </p:txBody>
      </p:sp>
      <p:sp>
        <p:nvSpPr>
          <p:cNvPr id="4" name="Slide Number Placeholder 3"/>
          <p:cNvSpPr>
            <a:spLocks noGrp="1"/>
          </p:cNvSpPr>
          <p:nvPr>
            <p:ph type="sldNum" sz="quarter" idx="10"/>
          </p:nvPr>
        </p:nvSpPr>
        <p:spPr/>
        <p:txBody>
          <a:bodyPr/>
          <a:lstStyle/>
          <a:p>
            <a:fld id="{7951B1A0-B50E-4282-B6B1-7D1AAB70E664}" type="slidenum">
              <a:rPr lang="en-US" smtClean="0"/>
              <a:t>38</a:t>
            </a:fld>
            <a:endParaRPr lang="en-US" dirty="0"/>
          </a:p>
        </p:txBody>
      </p:sp>
    </p:spTree>
    <p:extLst>
      <p:ext uri="{BB962C8B-B14F-4D97-AF65-F5344CB8AC3E}">
        <p14:creationId xmlns:p14="http://schemas.microsoft.com/office/powerpoint/2010/main" val="32491287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a:t>
            </a:r>
            <a:r>
              <a:rPr lang="en-US" baseline="0" dirty="0"/>
              <a:t> </a:t>
            </a:r>
            <a:r>
              <a:rPr lang="en-US" dirty="0"/>
              <a:t>MGMT 9 includes suppliers as a primary stakeholder whereas Steiner</a:t>
            </a:r>
            <a:r>
              <a:rPr lang="en-US" baseline="0" dirty="0"/>
              <a:t> in</a:t>
            </a:r>
            <a:r>
              <a:rPr lang="en-US" dirty="0"/>
              <a:t> his Business, Government and Society text considers them suppliers</a:t>
            </a:r>
            <a:r>
              <a:rPr lang="en-US" baseline="0" dirty="0"/>
              <a:t> to be secondary stakeholders.</a:t>
            </a:r>
            <a:r>
              <a:rPr lang="en-US" dirty="0"/>
              <a:t> </a:t>
            </a:r>
          </a:p>
          <a:p>
            <a:endParaRPr lang="en-US" dirty="0"/>
          </a:p>
          <a:p>
            <a:r>
              <a:rPr lang="en-US" b="1" dirty="0"/>
              <a:t>Stakeholder</a:t>
            </a:r>
            <a:r>
              <a:rPr lang="en-US" dirty="0"/>
              <a:t> – persons or groups with a stake, or legitimate interest, in a company’s actions.</a:t>
            </a:r>
          </a:p>
          <a:p>
            <a:endParaRPr lang="en-US" dirty="0"/>
          </a:p>
          <a:p>
            <a:r>
              <a:rPr lang="en-US" sz="2000" b="1" dirty="0"/>
              <a:t>Supporters of the shareholder model</a:t>
            </a:r>
            <a:r>
              <a:rPr lang="en-US" sz="2000" dirty="0"/>
              <a:t>, such as the late Dr. Milton Freidman, justify this view by noting that a company that spends money on social causes will have less money to purchase quality materials or to hire talented workers who can produce valuable products at a good price. Freidman also expresses the viewpoint that companies cannot act effectively as moral agents for all company shareholders.</a:t>
            </a:r>
          </a:p>
        </p:txBody>
      </p:sp>
      <p:sp>
        <p:nvSpPr>
          <p:cNvPr id="4" name="Slide Number Placeholder 3"/>
          <p:cNvSpPr>
            <a:spLocks noGrp="1"/>
          </p:cNvSpPr>
          <p:nvPr>
            <p:ph type="sldNum" sz="quarter" idx="10"/>
          </p:nvPr>
        </p:nvSpPr>
        <p:spPr/>
        <p:txBody>
          <a:bodyPr/>
          <a:lstStyle/>
          <a:p>
            <a:fld id="{7951B1A0-B50E-4282-B6B1-7D1AAB70E664}" type="slidenum">
              <a:rPr lang="en-US" smtClean="0"/>
              <a:t>39</a:t>
            </a:fld>
            <a:endParaRPr lang="en-US" dirty="0"/>
          </a:p>
        </p:txBody>
      </p:sp>
    </p:spTree>
    <p:extLst>
      <p:ext uri="{BB962C8B-B14F-4D97-AF65-F5344CB8AC3E}">
        <p14:creationId xmlns:p14="http://schemas.microsoft.com/office/powerpoint/2010/main" val="67946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a:t>
            </a:r>
          </a:p>
        </p:txBody>
      </p:sp>
      <p:sp>
        <p:nvSpPr>
          <p:cNvPr id="4" name="Slide Number Placeholder 3"/>
          <p:cNvSpPr>
            <a:spLocks noGrp="1"/>
          </p:cNvSpPr>
          <p:nvPr>
            <p:ph type="sldNum" sz="quarter" idx="10"/>
          </p:nvPr>
        </p:nvSpPr>
        <p:spPr/>
        <p:txBody>
          <a:bodyPr/>
          <a:lstStyle/>
          <a:p>
            <a:fld id="{7951B1A0-B50E-4282-B6B1-7D1AAB70E664}" type="slidenum">
              <a:rPr lang="en-US" smtClean="0"/>
              <a:t>40</a:t>
            </a:fld>
            <a:endParaRPr lang="en-US" dirty="0"/>
          </a:p>
        </p:txBody>
      </p:sp>
    </p:spTree>
    <p:extLst>
      <p:ext uri="{BB962C8B-B14F-4D97-AF65-F5344CB8AC3E}">
        <p14:creationId xmlns:p14="http://schemas.microsoft.com/office/powerpoint/2010/main" val="22018965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Final Slide</a:t>
            </a:r>
          </a:p>
          <a:p>
            <a:r>
              <a:rPr lang="en-US" dirty="0"/>
              <a:t>Reactive – GM faulty ignition switches; Facebook?</a:t>
            </a:r>
          </a:p>
          <a:p>
            <a:r>
              <a:rPr lang="en-US" dirty="0"/>
              <a:t>Defensive – Nike, Apple, Walmart?</a:t>
            </a:r>
          </a:p>
          <a:p>
            <a:r>
              <a:rPr lang="en-US" dirty="0"/>
              <a:t>Proactive – McDonalds eliminating antibiotic</a:t>
            </a:r>
            <a:r>
              <a:rPr lang="en-US" baseline="0" dirty="0"/>
              <a:t> free chicken</a:t>
            </a:r>
            <a:r>
              <a:rPr lang="en-US" dirty="0"/>
              <a:t>,</a:t>
            </a:r>
            <a:r>
              <a:rPr lang="en-US" baseline="0" dirty="0"/>
              <a:t> my dermatologist (Vaseline instead of antibiotics)</a:t>
            </a:r>
          </a:p>
          <a:p>
            <a:r>
              <a:rPr lang="en-US" baseline="0" dirty="0"/>
              <a:t>Studies of CSR show mixed results. CSR may bring additional profits but it doesn’t guarantee business success.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41</a:t>
            </a:fld>
            <a:endParaRPr lang="en-US" dirty="0"/>
          </a:p>
        </p:txBody>
      </p:sp>
    </p:spTree>
    <p:extLst>
      <p:ext uri="{BB962C8B-B14F-4D97-AF65-F5344CB8AC3E}">
        <p14:creationId xmlns:p14="http://schemas.microsoft.com/office/powerpoint/2010/main" val="10250849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you regularly do Planning. For</a:t>
            </a:r>
            <a:r>
              <a:rPr lang="en-US" baseline="0" dirty="0"/>
              <a:t> example,</a:t>
            </a:r>
            <a:r>
              <a:rPr lang="en-US" dirty="0"/>
              <a:t> you made a plan to get admitted to CSULA and planned a course of action to graduate. You planned your day to attend this class and hopefully to have read at least through Chapter 6 by today.</a:t>
            </a:r>
          </a:p>
          <a:p>
            <a:endParaRPr lang="en-US" dirty="0"/>
          </a:p>
          <a:p>
            <a:r>
              <a:rPr lang="en-US" dirty="0"/>
              <a:t>Video 2:42 minutes</a:t>
            </a:r>
          </a:p>
        </p:txBody>
      </p:sp>
      <p:sp>
        <p:nvSpPr>
          <p:cNvPr id="4" name="Slide Number Placeholder 3"/>
          <p:cNvSpPr>
            <a:spLocks noGrp="1"/>
          </p:cNvSpPr>
          <p:nvPr>
            <p:ph type="sldNum" sz="quarter" idx="10"/>
          </p:nvPr>
        </p:nvSpPr>
        <p:spPr/>
        <p:txBody>
          <a:bodyPr/>
          <a:lstStyle/>
          <a:p>
            <a:fld id="{7951B1A0-B50E-4282-B6B1-7D1AAB70E664}" type="slidenum">
              <a:rPr lang="en-US" smtClean="0"/>
              <a:t>42</a:t>
            </a:fld>
            <a:endParaRPr lang="en-US" dirty="0"/>
          </a:p>
        </p:txBody>
      </p:sp>
    </p:spTree>
    <p:extLst>
      <p:ext uri="{BB962C8B-B14F-4D97-AF65-F5344CB8AC3E}">
        <p14:creationId xmlns:p14="http://schemas.microsoft.com/office/powerpoint/2010/main" val="2024354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preparing for battle</a:t>
            </a:r>
            <a:r>
              <a:rPr lang="en-US" b="1" baseline="0" dirty="0"/>
              <a:t> I have always found that plans are useless, but planning is indispensable”. Dwight D. Eisenhower</a:t>
            </a:r>
          </a:p>
          <a:p>
            <a:r>
              <a:rPr lang="en-US" b="1" baseline="0" dirty="0"/>
              <a:t>Page 99 discusses mission vs. purpose statement.</a:t>
            </a:r>
          </a:p>
          <a:p>
            <a:r>
              <a:rPr lang="en-US" b="1" baseline="0" dirty="0"/>
              <a:t> </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44</a:t>
            </a:fld>
            <a:endParaRPr lang="en-US" dirty="0"/>
          </a:p>
        </p:txBody>
      </p:sp>
    </p:spTree>
    <p:extLst>
      <p:ext uri="{BB962C8B-B14F-4D97-AF65-F5344CB8AC3E}">
        <p14:creationId xmlns:p14="http://schemas.microsoft.com/office/powerpoint/2010/main" val="22824909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45</a:t>
            </a:fld>
            <a:endParaRPr lang="en-US" dirty="0"/>
          </a:p>
        </p:txBody>
      </p:sp>
    </p:spTree>
    <p:extLst>
      <p:ext uri="{BB962C8B-B14F-4D97-AF65-F5344CB8AC3E}">
        <p14:creationId xmlns:p14="http://schemas.microsoft.com/office/powerpoint/2010/main" val="18143837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Often times in business a problem is considered a negative situation rather than a positive one. The phrase</a:t>
            </a:r>
            <a:r>
              <a:rPr lang="en-US" baseline="0" dirty="0"/>
              <a:t> “</a:t>
            </a:r>
            <a:r>
              <a:rPr lang="en-US" dirty="0"/>
              <a:t>we don’t have problems we have opportunities” is often used.</a:t>
            </a:r>
          </a:p>
        </p:txBody>
      </p:sp>
      <p:sp>
        <p:nvSpPr>
          <p:cNvPr id="4" name="Slide Number Placeholder 3"/>
          <p:cNvSpPr>
            <a:spLocks noGrp="1"/>
          </p:cNvSpPr>
          <p:nvPr>
            <p:ph type="sldNum" sz="quarter" idx="10"/>
          </p:nvPr>
        </p:nvSpPr>
        <p:spPr/>
        <p:txBody>
          <a:bodyPr/>
          <a:lstStyle/>
          <a:p>
            <a:fld id="{7951B1A0-B50E-4282-B6B1-7D1AAB70E664}" type="slidenum">
              <a:rPr lang="en-US" smtClean="0"/>
              <a:t>46</a:t>
            </a:fld>
            <a:endParaRPr lang="en-US" dirty="0"/>
          </a:p>
        </p:txBody>
      </p:sp>
    </p:spTree>
    <p:extLst>
      <p:ext uri="{BB962C8B-B14F-4D97-AF65-F5344CB8AC3E}">
        <p14:creationId xmlns:p14="http://schemas.microsoft.com/office/powerpoint/2010/main" val="37474931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“House Hunters” show</a:t>
            </a:r>
            <a:r>
              <a:rPr lang="en-US" baseline="0" dirty="0"/>
              <a:t> has potential home buyers establishing criteria and evaluating alternative decisions.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48</a:t>
            </a:fld>
            <a:endParaRPr lang="en-US" dirty="0"/>
          </a:p>
        </p:txBody>
      </p:sp>
    </p:spTree>
    <p:extLst>
      <p:ext uri="{BB962C8B-B14F-4D97-AF65-F5344CB8AC3E}">
        <p14:creationId xmlns:p14="http://schemas.microsoft.com/office/powerpoint/2010/main" val="2264299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if not most business decision, are Satisficing, that is good enough, due</a:t>
            </a:r>
            <a:r>
              <a:rPr lang="en-US" baseline="0" dirty="0"/>
              <a:t> to limited expertise, resources, etc..</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49</a:t>
            </a:fld>
            <a:endParaRPr lang="en-US" dirty="0"/>
          </a:p>
        </p:txBody>
      </p:sp>
    </p:spTree>
    <p:extLst>
      <p:ext uri="{BB962C8B-B14F-4D97-AF65-F5344CB8AC3E}">
        <p14:creationId xmlns:p14="http://schemas.microsoft.com/office/powerpoint/2010/main" val="21955366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51</a:t>
            </a:fld>
            <a:endParaRPr lang="en-US" dirty="0"/>
          </a:p>
        </p:txBody>
      </p:sp>
    </p:spTree>
    <p:extLst>
      <p:ext uri="{BB962C8B-B14F-4D97-AF65-F5344CB8AC3E}">
        <p14:creationId xmlns:p14="http://schemas.microsoft.com/office/powerpoint/2010/main" val="25735785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52</a:t>
            </a:fld>
            <a:endParaRPr lang="en-US" dirty="0"/>
          </a:p>
        </p:txBody>
      </p:sp>
    </p:spTree>
    <p:extLst>
      <p:ext uri="{BB962C8B-B14F-4D97-AF65-F5344CB8AC3E}">
        <p14:creationId xmlns:p14="http://schemas.microsoft.com/office/powerpoint/2010/main" val="37935858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 Planning and Decision Making is a very</a:t>
            </a:r>
            <a:r>
              <a:rPr lang="en-US" baseline="0" dirty="0"/>
              <a:t> important</a:t>
            </a:r>
            <a:r>
              <a:rPr lang="en-US" dirty="0"/>
              <a:t> function of managers.</a:t>
            </a:r>
            <a:r>
              <a:rPr lang="en-US" b="1" dirty="0"/>
              <a:t> Failure to plan is a key mistake</a:t>
            </a:r>
            <a:r>
              <a:rPr lang="en-US" b="1" baseline="0" dirty="0"/>
              <a:t> and could be fatal to an organization.</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53</a:t>
            </a:fld>
            <a:endParaRPr lang="en-US" dirty="0"/>
          </a:p>
        </p:txBody>
      </p:sp>
    </p:spTree>
    <p:extLst>
      <p:ext uri="{BB962C8B-B14F-4D97-AF65-F5344CB8AC3E}">
        <p14:creationId xmlns:p14="http://schemas.microsoft.com/office/powerpoint/2010/main" val="10731090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examples: </a:t>
            </a:r>
            <a:r>
              <a:rPr lang="en-US" b="1" dirty="0"/>
              <a:t>Apple</a:t>
            </a:r>
            <a:r>
              <a:rPr lang="en-US" baseline="0" dirty="0"/>
              <a:t> – single platform across it devices that is easy to use. Its advantage is over other mobile companies such as Blackberry, HTC,  and Samsung. </a:t>
            </a:r>
          </a:p>
          <a:p>
            <a:r>
              <a:rPr lang="en-US" b="1" baseline="0" dirty="0"/>
              <a:t>McDonalds</a:t>
            </a:r>
          </a:p>
          <a:p>
            <a:r>
              <a:rPr lang="en-US" baseline="0" dirty="0"/>
              <a:t>How about the formula for Coke and </a:t>
            </a:r>
            <a:r>
              <a:rPr lang="en-US" b="1" baseline="0" dirty="0"/>
              <a:t>Coca Cola’s </a:t>
            </a:r>
            <a:r>
              <a:rPr lang="en-US" baseline="0" dirty="0"/>
              <a:t>knowledge of global markets? Maybe it is a sustainable competitive advantage in decline!</a:t>
            </a:r>
          </a:p>
          <a:p>
            <a:r>
              <a:rPr lang="en-US" b="1" baseline="0" dirty="0"/>
              <a:t>Amazon - </a:t>
            </a:r>
            <a:r>
              <a:rPr lang="en-US" baseline="0" dirty="0"/>
              <a:t>Kindle, Prime</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54</a:t>
            </a:fld>
            <a:endParaRPr lang="en-US" dirty="0"/>
          </a:p>
        </p:txBody>
      </p:sp>
    </p:spTree>
    <p:extLst>
      <p:ext uri="{BB962C8B-B14F-4D97-AF65-F5344CB8AC3E}">
        <p14:creationId xmlns:p14="http://schemas.microsoft.com/office/powerpoint/2010/main" val="36271487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 success is no guarantee of future success. </a:t>
            </a:r>
            <a:r>
              <a:rPr lang="en-US" b="1" dirty="0"/>
              <a:t>Ask the class to identify</a:t>
            </a:r>
            <a:r>
              <a:rPr lang="en-US" b="1" baseline="0" dirty="0"/>
              <a:t> some companies that have lost competitive advantages. </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55</a:t>
            </a:fld>
            <a:endParaRPr lang="en-US" dirty="0"/>
          </a:p>
        </p:txBody>
      </p:sp>
    </p:spTree>
    <p:extLst>
      <p:ext uri="{BB962C8B-B14F-4D97-AF65-F5344CB8AC3E}">
        <p14:creationId xmlns:p14="http://schemas.microsoft.com/office/powerpoint/2010/main" val="24897817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2:24 minutes</a:t>
            </a:r>
          </a:p>
          <a:p>
            <a:r>
              <a:rPr lang="en-US" dirty="0"/>
              <a:t>The steps are detailed on subsequent slides.</a:t>
            </a:r>
          </a:p>
        </p:txBody>
      </p:sp>
      <p:sp>
        <p:nvSpPr>
          <p:cNvPr id="4" name="Slide Number Placeholder 3"/>
          <p:cNvSpPr>
            <a:spLocks noGrp="1"/>
          </p:cNvSpPr>
          <p:nvPr>
            <p:ph type="sldNum" sz="quarter" idx="10"/>
          </p:nvPr>
        </p:nvSpPr>
        <p:spPr/>
        <p:txBody>
          <a:bodyPr/>
          <a:lstStyle/>
          <a:p>
            <a:fld id="{7951B1A0-B50E-4282-B6B1-7D1AAB70E664}" type="slidenum">
              <a:rPr lang="en-US" smtClean="0"/>
              <a:t>56</a:t>
            </a:fld>
            <a:endParaRPr lang="en-US" dirty="0"/>
          </a:p>
        </p:txBody>
      </p:sp>
    </p:spTree>
    <p:extLst>
      <p:ext uri="{BB962C8B-B14F-4D97-AF65-F5344CB8AC3E}">
        <p14:creationId xmlns:p14="http://schemas.microsoft.com/office/powerpoint/2010/main" val="20034567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competitive inertia – text discusses Avon.  How</a:t>
            </a:r>
            <a:r>
              <a:rPr lang="en-US" baseline="0" dirty="0"/>
              <a:t> about Nokia? How about newspapers?</a:t>
            </a:r>
          </a:p>
          <a:p>
            <a:r>
              <a:rPr lang="en-US" baseline="0" dirty="0"/>
              <a:t>Examples of strategic dissonance – Sears?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57</a:t>
            </a:fld>
            <a:endParaRPr lang="en-US" dirty="0"/>
          </a:p>
        </p:txBody>
      </p:sp>
    </p:spTree>
    <p:extLst>
      <p:ext uri="{BB962C8B-B14F-4D97-AF65-F5344CB8AC3E}">
        <p14:creationId xmlns:p14="http://schemas.microsoft.com/office/powerpoint/2010/main" val="1949242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SWOT – In N’ Out Burger; Walmart</a:t>
            </a:r>
          </a:p>
          <a:p>
            <a:endParaRPr lang="en-US" dirty="0"/>
          </a:p>
          <a:p>
            <a:r>
              <a:rPr lang="en-US" dirty="0"/>
              <a:t>What is Starbucks</a:t>
            </a:r>
            <a:r>
              <a:rPr lang="en-US" baseline="0" dirty="0"/>
              <a:t> distinctive competence? (coffee roasting, made to order drinks) What is Honda’s? (engines) Toyota? (quality, reliability, owner satisfaction)</a:t>
            </a:r>
          </a:p>
          <a:p>
            <a:r>
              <a:rPr lang="en-US" b="1" baseline="0" dirty="0"/>
              <a:t>Core capabilities produce distinctive competences</a:t>
            </a:r>
            <a:r>
              <a:rPr lang="en-US" baseline="0" dirty="0"/>
              <a:t>.</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58</a:t>
            </a:fld>
            <a:endParaRPr lang="en-US" dirty="0"/>
          </a:p>
        </p:txBody>
      </p:sp>
    </p:spTree>
    <p:extLst>
      <p:ext uri="{BB962C8B-B14F-4D97-AF65-F5344CB8AC3E}">
        <p14:creationId xmlns:p14="http://schemas.microsoft.com/office/powerpoint/2010/main" val="4664944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Group – Core firms may be Home depot, Ace Hardware, Lowes, Secondary group – 84 Lumber that is much smaller and sells mostly to contractors</a:t>
            </a:r>
          </a:p>
        </p:txBody>
      </p:sp>
      <p:sp>
        <p:nvSpPr>
          <p:cNvPr id="4" name="Slide Number Placeholder 3"/>
          <p:cNvSpPr>
            <a:spLocks noGrp="1"/>
          </p:cNvSpPr>
          <p:nvPr>
            <p:ph type="sldNum" sz="quarter" idx="10"/>
          </p:nvPr>
        </p:nvSpPr>
        <p:spPr/>
        <p:txBody>
          <a:bodyPr/>
          <a:lstStyle/>
          <a:p>
            <a:fld id="{7951B1A0-B50E-4282-B6B1-7D1AAB70E664}" type="slidenum">
              <a:rPr lang="en-US" smtClean="0"/>
              <a:t>59</a:t>
            </a:fld>
            <a:endParaRPr lang="en-US" dirty="0"/>
          </a:p>
        </p:txBody>
      </p:sp>
    </p:spTree>
    <p:extLst>
      <p:ext uri="{BB962C8B-B14F-4D97-AF65-F5344CB8AC3E}">
        <p14:creationId xmlns:p14="http://schemas.microsoft.com/office/powerpoint/2010/main" val="19045607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companies have revised their strategic reference points?</a:t>
            </a:r>
            <a:r>
              <a:rPr lang="en-US" baseline="0" dirty="0"/>
              <a:t> Airlines, Amazon</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60</a:t>
            </a:fld>
            <a:endParaRPr lang="en-US" dirty="0"/>
          </a:p>
        </p:txBody>
      </p:sp>
    </p:spTree>
    <p:extLst>
      <p:ext uri="{BB962C8B-B14F-4D97-AF65-F5344CB8AC3E}">
        <p14:creationId xmlns:p14="http://schemas.microsoft.com/office/powerpoint/2010/main" val="2013682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Acquisition – AT&amp;T purchased Direct TV and then Time Warner Entertainment.  Amazon bought Whole Foods</a:t>
            </a:r>
          </a:p>
        </p:txBody>
      </p:sp>
      <p:sp>
        <p:nvSpPr>
          <p:cNvPr id="4" name="Slide Number Placeholder 3"/>
          <p:cNvSpPr>
            <a:spLocks noGrp="1"/>
          </p:cNvSpPr>
          <p:nvPr>
            <p:ph type="sldNum" sz="quarter" idx="10"/>
          </p:nvPr>
        </p:nvSpPr>
        <p:spPr/>
        <p:txBody>
          <a:bodyPr/>
          <a:lstStyle/>
          <a:p>
            <a:fld id="{7951B1A0-B50E-4282-B6B1-7D1AAB70E664}" type="slidenum">
              <a:rPr lang="en-US" smtClean="0"/>
              <a:t>61</a:t>
            </a:fld>
            <a:endParaRPr lang="en-US" dirty="0"/>
          </a:p>
        </p:txBody>
      </p:sp>
    </p:spTree>
    <p:extLst>
      <p:ext uri="{BB962C8B-B14F-4D97-AF65-F5344CB8AC3E}">
        <p14:creationId xmlns:p14="http://schemas.microsoft.com/office/powerpoint/2010/main" val="30629214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Acquisition – Charter bought Time Warner Cable.</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63</a:t>
            </a:fld>
            <a:endParaRPr lang="en-US" dirty="0"/>
          </a:p>
        </p:txBody>
      </p:sp>
    </p:spTree>
    <p:extLst>
      <p:ext uri="{BB962C8B-B14F-4D97-AF65-F5344CB8AC3E}">
        <p14:creationId xmlns:p14="http://schemas.microsoft.com/office/powerpoint/2010/main" val="40892113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Retrenchment – Macy’s, Sears, GE</a:t>
            </a:r>
          </a:p>
          <a:p>
            <a:r>
              <a:rPr lang="en-US" dirty="0"/>
              <a:t>Growth strategy – FedEx, Amazon, Walt Disney. T-Mobile</a:t>
            </a:r>
          </a:p>
          <a:p>
            <a:r>
              <a:rPr lang="en-US" dirty="0"/>
              <a:t>Stability strategy – McDonalds, Starbucks, Kroger?</a:t>
            </a:r>
          </a:p>
        </p:txBody>
      </p:sp>
      <p:sp>
        <p:nvSpPr>
          <p:cNvPr id="4" name="Slide Number Placeholder 3"/>
          <p:cNvSpPr>
            <a:spLocks noGrp="1"/>
          </p:cNvSpPr>
          <p:nvPr>
            <p:ph type="sldNum" sz="quarter" idx="10"/>
          </p:nvPr>
        </p:nvSpPr>
        <p:spPr/>
        <p:txBody>
          <a:bodyPr/>
          <a:lstStyle/>
          <a:p>
            <a:fld id="{7951B1A0-B50E-4282-B6B1-7D1AAB70E664}" type="slidenum">
              <a:rPr lang="en-US" smtClean="0"/>
              <a:t>64</a:t>
            </a:fld>
            <a:endParaRPr lang="en-US" dirty="0"/>
          </a:p>
        </p:txBody>
      </p:sp>
    </p:spTree>
    <p:extLst>
      <p:ext uri="{BB962C8B-B14F-4D97-AF65-F5344CB8AC3E}">
        <p14:creationId xmlns:p14="http://schemas.microsoft.com/office/powerpoint/2010/main" val="2257665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exhibit 6.6 (page 127) -- Michael Porter is a well known Harvard Professor. Video 2 minutes</a:t>
            </a:r>
          </a:p>
          <a:p>
            <a:r>
              <a:rPr lang="en-US" dirty="0"/>
              <a:t>Threat of new entrants example</a:t>
            </a:r>
            <a:r>
              <a:rPr lang="en-US" baseline="0" dirty="0"/>
              <a:t> – cloud business Amazon, Microsoft, Google, IBM, CenturyLink, etc.. In response Amazon Web Services cut prices.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65</a:t>
            </a:fld>
            <a:endParaRPr lang="en-US" dirty="0"/>
          </a:p>
        </p:txBody>
      </p:sp>
    </p:spTree>
    <p:extLst>
      <p:ext uri="{BB962C8B-B14F-4D97-AF65-F5344CB8AC3E}">
        <p14:creationId xmlns:p14="http://schemas.microsoft.com/office/powerpoint/2010/main" val="22917298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experience / observation is that to be successful in</a:t>
            </a:r>
            <a:r>
              <a:rPr lang="en-US" baseline="0" dirty="0"/>
              <a:t> the</a:t>
            </a:r>
            <a:r>
              <a:rPr lang="en-US" dirty="0"/>
              <a:t> long run </a:t>
            </a:r>
            <a:r>
              <a:rPr lang="en-US" b="1" dirty="0"/>
              <a:t>every business needs to have cost leadership</a:t>
            </a:r>
            <a:r>
              <a:rPr lang="en-US" dirty="0"/>
              <a:t>.</a:t>
            </a:r>
          </a:p>
          <a:p>
            <a:r>
              <a:rPr lang="en-US" dirty="0"/>
              <a:t>Who is the largest long distance provider today?</a:t>
            </a:r>
            <a:r>
              <a:rPr lang="en-US" baseline="0" dirty="0"/>
              <a:t> Skype.</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66</a:t>
            </a:fld>
            <a:endParaRPr lang="en-US" dirty="0"/>
          </a:p>
        </p:txBody>
      </p:sp>
    </p:spTree>
    <p:extLst>
      <p:ext uri="{BB962C8B-B14F-4D97-AF65-F5344CB8AC3E}">
        <p14:creationId xmlns:p14="http://schemas.microsoft.com/office/powerpoint/2010/main" val="39748808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 luxury car brands are </a:t>
            </a:r>
            <a:r>
              <a:rPr lang="en-US" b="1" dirty="0"/>
              <a:t>defenders</a:t>
            </a:r>
            <a:r>
              <a:rPr lang="en-US" dirty="0"/>
              <a:t> – retain a luxury image rather than primarily focusing growth.</a:t>
            </a:r>
          </a:p>
          <a:p>
            <a:r>
              <a:rPr lang="en-US" b="1" dirty="0"/>
              <a:t>Prospectors</a:t>
            </a:r>
            <a:r>
              <a:rPr lang="en-US" dirty="0"/>
              <a:t> seek new market opportunities – Amazon, Google, 3M, pharmaceuticals</a:t>
            </a:r>
          </a:p>
          <a:p>
            <a:r>
              <a:rPr lang="en-US" b="1" dirty="0"/>
              <a:t>Analyzers</a:t>
            </a:r>
            <a:r>
              <a:rPr lang="en-US" dirty="0"/>
              <a:t> – Lyft, Hilton Garden Inn?</a:t>
            </a:r>
          </a:p>
          <a:p>
            <a:r>
              <a:rPr lang="en-US" b="1" dirty="0"/>
              <a:t>Reactors</a:t>
            </a:r>
            <a:r>
              <a:rPr lang="en-US" dirty="0"/>
              <a:t> – Grocery store chains, Sears?</a:t>
            </a:r>
          </a:p>
        </p:txBody>
      </p:sp>
      <p:sp>
        <p:nvSpPr>
          <p:cNvPr id="4" name="Slide Number Placeholder 3"/>
          <p:cNvSpPr>
            <a:spLocks noGrp="1"/>
          </p:cNvSpPr>
          <p:nvPr>
            <p:ph type="sldNum" sz="quarter" idx="10"/>
          </p:nvPr>
        </p:nvSpPr>
        <p:spPr/>
        <p:txBody>
          <a:bodyPr/>
          <a:lstStyle/>
          <a:p>
            <a:fld id="{7951B1A0-B50E-4282-B6B1-7D1AAB70E664}" type="slidenum">
              <a:rPr lang="en-US" smtClean="0"/>
              <a:t>67</a:t>
            </a:fld>
            <a:endParaRPr lang="en-US" dirty="0"/>
          </a:p>
        </p:txBody>
      </p:sp>
    </p:spTree>
    <p:extLst>
      <p:ext uri="{BB962C8B-B14F-4D97-AF65-F5344CB8AC3E}">
        <p14:creationId xmlns:p14="http://schemas.microsoft.com/office/powerpoint/2010/main" val="8655380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exhibit 6.7 (next slide)</a:t>
            </a:r>
          </a:p>
          <a:p>
            <a:r>
              <a:rPr lang="en-US" dirty="0"/>
              <a:t>Airlines have some market commonality and resource similarity, and therefore direct completion.  Flights from LA to Sydney, Australia; LA to New York City – American, United, Qantas, Delta.</a:t>
            </a:r>
          </a:p>
        </p:txBody>
      </p:sp>
      <p:sp>
        <p:nvSpPr>
          <p:cNvPr id="4" name="Slide Number Placeholder 3"/>
          <p:cNvSpPr>
            <a:spLocks noGrp="1"/>
          </p:cNvSpPr>
          <p:nvPr>
            <p:ph type="sldNum" sz="quarter" idx="10"/>
          </p:nvPr>
        </p:nvSpPr>
        <p:spPr/>
        <p:txBody>
          <a:bodyPr/>
          <a:lstStyle/>
          <a:p>
            <a:fld id="{7951B1A0-B50E-4282-B6B1-7D1AAB70E664}" type="slidenum">
              <a:rPr lang="en-US" smtClean="0"/>
              <a:t>68</a:t>
            </a:fld>
            <a:endParaRPr lang="en-US" dirty="0"/>
          </a:p>
        </p:txBody>
      </p:sp>
    </p:spTree>
    <p:extLst>
      <p:ext uri="{BB962C8B-B14F-4D97-AF65-F5344CB8AC3E}">
        <p14:creationId xmlns:p14="http://schemas.microsoft.com/office/powerpoint/2010/main" val="33524502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Final slide on Organizational Strategy</a:t>
            </a:r>
          </a:p>
          <a:p>
            <a:endParaRPr lang="en-US" b="1" dirty="0"/>
          </a:p>
          <a:p>
            <a:r>
              <a:rPr lang="en-US" dirty="0"/>
              <a:t>In</a:t>
            </a:r>
            <a:r>
              <a:rPr lang="en-US" baseline="0" dirty="0"/>
              <a:t> general the more moves a company initiates against direct competitors, and the greater a companies tendency to respond when attacked, the better its performance. Can you think of some examples? Amazon. T- Mobile</a:t>
            </a:r>
            <a:endParaRPr lang="en-US" dirty="0"/>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70</a:t>
            </a:fld>
            <a:endParaRPr lang="en-US" dirty="0"/>
          </a:p>
        </p:txBody>
      </p:sp>
    </p:spTree>
    <p:extLst>
      <p:ext uri="{BB962C8B-B14F-4D97-AF65-F5344CB8AC3E}">
        <p14:creationId xmlns:p14="http://schemas.microsoft.com/office/powerpoint/2010/main" val="36831093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Landline phones service</a:t>
            </a:r>
            <a:r>
              <a:rPr lang="en-US" baseline="0" dirty="0"/>
              <a:t> is at the end of its technology cycle. Replaced by mobile.</a:t>
            </a:r>
          </a:p>
          <a:p>
            <a:r>
              <a:rPr lang="en-US" baseline="0" dirty="0"/>
              <a:t>Cable TV beginning a downward slope being replace by streaming</a:t>
            </a:r>
          </a:p>
          <a:p>
            <a:r>
              <a:rPr lang="en-US" baseline="0" dirty="0"/>
              <a:t>Discuss S-curve technology examples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71</a:t>
            </a:fld>
            <a:endParaRPr lang="en-US" dirty="0"/>
          </a:p>
        </p:txBody>
      </p:sp>
    </p:spTree>
    <p:extLst>
      <p:ext uri="{BB962C8B-B14F-4D97-AF65-F5344CB8AC3E}">
        <p14:creationId xmlns:p14="http://schemas.microsoft.com/office/powerpoint/2010/main" val="23016643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Kodak is an example</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74</a:t>
            </a:fld>
            <a:endParaRPr lang="en-US" dirty="0"/>
          </a:p>
        </p:txBody>
      </p:sp>
    </p:spTree>
    <p:extLst>
      <p:ext uri="{BB962C8B-B14F-4D97-AF65-F5344CB8AC3E}">
        <p14:creationId xmlns:p14="http://schemas.microsoft.com/office/powerpoint/2010/main" val="30981023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When you think of technology cycles don’t necessarily think of just high tech. Gutenberg's printing press, indoor plumbing, the advance of the internet all started new technology cycles.</a:t>
            </a:r>
          </a:p>
          <a:p>
            <a:r>
              <a:rPr lang="en-US" dirty="0"/>
              <a:t>Examples of companies that create innovative products year after year?</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75</a:t>
            </a:fld>
            <a:endParaRPr lang="en-US" dirty="0"/>
          </a:p>
        </p:txBody>
      </p:sp>
    </p:spTree>
    <p:extLst>
      <p:ext uri="{BB962C8B-B14F-4D97-AF65-F5344CB8AC3E}">
        <p14:creationId xmlns:p14="http://schemas.microsoft.com/office/powerpoint/2010/main" val="332083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some examples of dominant design – flat panel TV’s; GUI operating systems; QWERTY keyboards; Blue Ray DVD. Dominant design can also emerge through international standards such as the International Telecommunications Unit (ITU) which was founded in 1865 to permit communications across borders. It has set initial standards for 5G wireless.</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76</a:t>
            </a:fld>
            <a:endParaRPr lang="en-US" dirty="0"/>
          </a:p>
        </p:txBody>
      </p:sp>
    </p:spTree>
    <p:extLst>
      <p:ext uri="{BB962C8B-B14F-4D97-AF65-F5344CB8AC3E}">
        <p14:creationId xmlns:p14="http://schemas.microsoft.com/office/powerpoint/2010/main" val="35943949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Next slide shows creative work environment chart.</a:t>
            </a:r>
          </a:p>
        </p:txBody>
      </p:sp>
      <p:sp>
        <p:nvSpPr>
          <p:cNvPr id="4" name="Slide Number Placeholder 3"/>
          <p:cNvSpPr>
            <a:spLocks noGrp="1"/>
          </p:cNvSpPr>
          <p:nvPr>
            <p:ph type="sldNum" sz="quarter" idx="10"/>
          </p:nvPr>
        </p:nvSpPr>
        <p:spPr/>
        <p:txBody>
          <a:bodyPr/>
          <a:lstStyle/>
          <a:p>
            <a:fld id="{7951B1A0-B50E-4282-B6B1-7D1AAB70E664}" type="slidenum">
              <a:rPr lang="en-US" smtClean="0"/>
              <a:t>78</a:t>
            </a:fld>
            <a:endParaRPr lang="en-US" dirty="0"/>
          </a:p>
        </p:txBody>
      </p:sp>
    </p:spTree>
    <p:extLst>
      <p:ext uri="{BB962C8B-B14F-4D97-AF65-F5344CB8AC3E}">
        <p14:creationId xmlns:p14="http://schemas.microsoft.com/office/powerpoint/2010/main" val="22199658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libri" panose="020F0502020204030204" pitchFamily="34" charset="0"/>
                <a:cs typeface="Calibri" panose="020F0502020204030204" pitchFamily="34" charset="0"/>
              </a:rPr>
              <a:t>Powerful leaders accelerate innovation (provide vision, discipline, and motivation)</a:t>
            </a:r>
          </a:p>
          <a:p>
            <a:endParaRPr lang="en-US" dirty="0"/>
          </a:p>
          <a:p>
            <a:endParaRPr lang="en-US" dirty="0"/>
          </a:p>
          <a:p>
            <a:r>
              <a:rPr lang="en-US" dirty="0"/>
              <a:t>Example would be Google’s driverless cars</a:t>
            </a:r>
          </a:p>
        </p:txBody>
      </p:sp>
      <p:sp>
        <p:nvSpPr>
          <p:cNvPr id="4" name="Slide Number Placeholder 3"/>
          <p:cNvSpPr>
            <a:spLocks noGrp="1"/>
          </p:cNvSpPr>
          <p:nvPr>
            <p:ph type="sldNum" sz="quarter" idx="10"/>
          </p:nvPr>
        </p:nvSpPr>
        <p:spPr/>
        <p:txBody>
          <a:bodyPr/>
          <a:lstStyle/>
          <a:p>
            <a:fld id="{7951B1A0-B50E-4282-B6B1-7D1AAB70E664}" type="slidenum">
              <a:rPr lang="en-US" smtClean="0"/>
              <a:t>80</a:t>
            </a:fld>
            <a:endParaRPr lang="en-US" dirty="0"/>
          </a:p>
        </p:txBody>
      </p:sp>
    </p:spTree>
    <p:extLst>
      <p:ext uri="{BB962C8B-B14F-4D97-AF65-F5344CB8AC3E}">
        <p14:creationId xmlns:p14="http://schemas.microsoft.com/office/powerpoint/2010/main" val="40796871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81</a:t>
            </a:fld>
            <a:endParaRPr lang="en-US" dirty="0"/>
          </a:p>
        </p:txBody>
      </p:sp>
    </p:spTree>
    <p:extLst>
      <p:ext uri="{BB962C8B-B14F-4D97-AF65-F5344CB8AC3E}">
        <p14:creationId xmlns:p14="http://schemas.microsoft.com/office/powerpoint/2010/main" val="15174527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cs typeface="Calibri" panose="020F0502020204030204" pitchFamily="34" charset="0"/>
              </a:rPr>
              <a:t>Businesses operate in a constantly changing environment</a:t>
            </a:r>
          </a:p>
          <a:p>
            <a:endParaRPr lang="en-US" dirty="0"/>
          </a:p>
          <a:p>
            <a:r>
              <a:rPr lang="en-US" dirty="0"/>
              <a:t>Organizational decline - Computer City, Radio Shack, Blackberry, Borders Books, Music industry, GE</a:t>
            </a:r>
          </a:p>
          <a:p>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82</a:t>
            </a:fld>
            <a:endParaRPr lang="en-US" dirty="0"/>
          </a:p>
        </p:txBody>
      </p:sp>
    </p:spTree>
    <p:extLst>
      <p:ext uri="{BB962C8B-B14F-4D97-AF65-F5344CB8AC3E}">
        <p14:creationId xmlns:p14="http://schemas.microsoft.com/office/powerpoint/2010/main" val="19796563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for leaders </a:t>
            </a:r>
            <a:r>
              <a:rPr lang="en-US" b="1" dirty="0"/>
              <a:t>to establish a sense of urgency,</a:t>
            </a:r>
            <a:r>
              <a:rPr lang="en-US" b="1" baseline="0" dirty="0"/>
              <a:t> and to establish a powerful coalition within the organization. </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83</a:t>
            </a:fld>
            <a:endParaRPr lang="en-US" dirty="0"/>
          </a:p>
        </p:txBody>
      </p:sp>
    </p:spTree>
    <p:extLst>
      <p:ext uri="{BB962C8B-B14F-4D97-AF65-F5344CB8AC3E}">
        <p14:creationId xmlns:p14="http://schemas.microsoft.com/office/powerpoint/2010/main" val="29324930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Last slide on innovation and change</a:t>
            </a:r>
          </a:p>
        </p:txBody>
      </p:sp>
      <p:sp>
        <p:nvSpPr>
          <p:cNvPr id="4" name="Slide Number Placeholder 3"/>
          <p:cNvSpPr>
            <a:spLocks noGrp="1"/>
          </p:cNvSpPr>
          <p:nvPr>
            <p:ph type="sldNum" sz="quarter" idx="10"/>
          </p:nvPr>
        </p:nvSpPr>
        <p:spPr/>
        <p:txBody>
          <a:bodyPr/>
          <a:lstStyle/>
          <a:p>
            <a:fld id="{7951B1A0-B50E-4282-B6B1-7D1AAB70E664}" type="slidenum">
              <a:rPr lang="en-US" smtClean="0"/>
              <a:t>86</a:t>
            </a:fld>
            <a:endParaRPr lang="en-US" dirty="0"/>
          </a:p>
        </p:txBody>
      </p:sp>
    </p:spTree>
    <p:extLst>
      <p:ext uri="{BB962C8B-B14F-4D97-AF65-F5344CB8AC3E}">
        <p14:creationId xmlns:p14="http://schemas.microsoft.com/office/powerpoint/2010/main" val="30962101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example of</a:t>
            </a:r>
            <a:r>
              <a:rPr lang="en-US" baseline="0" dirty="0"/>
              <a:t> multinational corporation's : FedEx; McDonalds, Coke, InBev, </a:t>
            </a:r>
          </a:p>
          <a:p>
            <a:r>
              <a:rPr lang="en-US" baseline="0" dirty="0"/>
              <a:t>Direct foreign investment example – InBev buying Anheuser Busch</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87</a:t>
            </a:fld>
            <a:endParaRPr lang="en-US" dirty="0"/>
          </a:p>
        </p:txBody>
      </p:sp>
    </p:spTree>
    <p:extLst>
      <p:ext uri="{BB962C8B-B14F-4D97-AF65-F5344CB8AC3E}">
        <p14:creationId xmlns:p14="http://schemas.microsoft.com/office/powerpoint/2010/main" val="6186417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Pending – Trans Pacific Partnership (TPP). Would lower barriers to trade for members. On January 23, 2017 President Trump signed a presidential memorandum to withdraw.</a:t>
            </a:r>
          </a:p>
          <a:p>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90</a:t>
            </a:fld>
            <a:endParaRPr lang="en-US" dirty="0"/>
          </a:p>
        </p:txBody>
      </p:sp>
    </p:spTree>
    <p:extLst>
      <p:ext uri="{BB962C8B-B14F-4D97-AF65-F5344CB8AC3E}">
        <p14:creationId xmlns:p14="http://schemas.microsoft.com/office/powerpoint/2010/main" val="41973955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trade = lower prices; increased consumer choice; increased purchasing power.</a:t>
            </a:r>
          </a:p>
          <a:p>
            <a:r>
              <a:rPr lang="en-US" dirty="0"/>
              <a:t>Trade restrictions = industry</a:t>
            </a:r>
            <a:r>
              <a:rPr lang="en-US" baseline="0" dirty="0"/>
              <a:t> protectionism; jobs; national security.</a:t>
            </a:r>
          </a:p>
          <a:p>
            <a:r>
              <a:rPr lang="en-US" baseline="0" dirty="0"/>
              <a:t>Labor unions oppose – jobs; wage rates.</a:t>
            </a:r>
            <a:endParaRPr lang="en-US" dirty="0"/>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91</a:t>
            </a:fld>
            <a:endParaRPr lang="en-US" dirty="0"/>
          </a:p>
        </p:txBody>
      </p:sp>
    </p:spTree>
    <p:extLst>
      <p:ext uri="{BB962C8B-B14F-4D97-AF65-F5344CB8AC3E}">
        <p14:creationId xmlns:p14="http://schemas.microsoft.com/office/powerpoint/2010/main" val="40073069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Last slide</a:t>
            </a:r>
            <a:r>
              <a:rPr lang="en-US" b="1" baseline="0" dirty="0"/>
              <a:t> on Global Management</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98</a:t>
            </a:fld>
            <a:endParaRPr lang="en-US" dirty="0"/>
          </a:p>
        </p:txBody>
      </p:sp>
    </p:spTree>
    <p:extLst>
      <p:ext uri="{BB962C8B-B14F-4D97-AF65-F5344CB8AC3E}">
        <p14:creationId xmlns:p14="http://schemas.microsoft.com/office/powerpoint/2010/main" val="5367523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Example – production, accounting, sales, human resources, etc.</a:t>
            </a:r>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101</a:t>
            </a:fld>
            <a:endParaRPr lang="en-US" dirty="0"/>
          </a:p>
        </p:txBody>
      </p:sp>
    </p:spTree>
    <p:extLst>
      <p:ext uri="{BB962C8B-B14F-4D97-AF65-F5344CB8AC3E}">
        <p14:creationId xmlns:p14="http://schemas.microsoft.com/office/powerpoint/2010/main" val="207812499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United Technologies Corporation (UTC) – organized by Climate, Controls, Fire Safety, Food and Transportation; Pratt &amp; Whitney - Jet engines; UTC Aerospace; and Otis elevators</a:t>
            </a:r>
          </a:p>
          <a:p>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102</a:t>
            </a:fld>
            <a:endParaRPr lang="en-US" dirty="0"/>
          </a:p>
        </p:txBody>
      </p:sp>
    </p:spTree>
    <p:extLst>
      <p:ext uri="{BB962C8B-B14F-4D97-AF65-F5344CB8AC3E}">
        <p14:creationId xmlns:p14="http://schemas.microsoft.com/office/powerpoint/2010/main" val="17147065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AB InBev Company (exhibit 9.6)</a:t>
            </a:r>
          </a:p>
        </p:txBody>
      </p:sp>
      <p:sp>
        <p:nvSpPr>
          <p:cNvPr id="4" name="Slide Number Placeholder 3"/>
          <p:cNvSpPr>
            <a:spLocks noGrp="1"/>
          </p:cNvSpPr>
          <p:nvPr>
            <p:ph type="sldNum" sz="quarter" idx="5"/>
          </p:nvPr>
        </p:nvSpPr>
        <p:spPr/>
        <p:txBody>
          <a:bodyPr/>
          <a:lstStyle/>
          <a:p>
            <a:fld id="{7951B1A0-B50E-4282-B6B1-7D1AAB70E664}" type="slidenum">
              <a:rPr lang="en-US" smtClean="0"/>
              <a:t>104</a:t>
            </a:fld>
            <a:endParaRPr lang="en-US" dirty="0"/>
          </a:p>
        </p:txBody>
      </p:sp>
    </p:spTree>
    <p:extLst>
      <p:ext uri="{BB962C8B-B14F-4D97-AF65-F5344CB8AC3E}">
        <p14:creationId xmlns:p14="http://schemas.microsoft.com/office/powerpoint/2010/main" val="13515553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a company: Proctor &amp; Gamble</a:t>
            </a:r>
          </a:p>
        </p:txBody>
      </p:sp>
      <p:sp>
        <p:nvSpPr>
          <p:cNvPr id="4" name="Slide Number Placeholder 3"/>
          <p:cNvSpPr>
            <a:spLocks noGrp="1"/>
          </p:cNvSpPr>
          <p:nvPr>
            <p:ph type="sldNum" sz="quarter" idx="5"/>
          </p:nvPr>
        </p:nvSpPr>
        <p:spPr/>
        <p:txBody>
          <a:bodyPr/>
          <a:lstStyle/>
          <a:p>
            <a:fld id="{7951B1A0-B50E-4282-B6B1-7D1AAB70E664}" type="slidenum">
              <a:rPr lang="en-US" smtClean="0"/>
              <a:t>106</a:t>
            </a:fld>
            <a:endParaRPr lang="en-US" dirty="0"/>
          </a:p>
        </p:txBody>
      </p:sp>
    </p:spTree>
    <p:extLst>
      <p:ext uri="{BB962C8B-B14F-4D97-AF65-F5344CB8AC3E}">
        <p14:creationId xmlns:p14="http://schemas.microsoft.com/office/powerpoint/2010/main" val="25713497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 Army (most military organizations) and Catholic Church are examples of chain of command</a:t>
            </a:r>
          </a:p>
        </p:txBody>
      </p:sp>
      <p:sp>
        <p:nvSpPr>
          <p:cNvPr id="4" name="Slide Number Placeholder 3"/>
          <p:cNvSpPr>
            <a:spLocks noGrp="1"/>
          </p:cNvSpPr>
          <p:nvPr>
            <p:ph type="sldNum" sz="quarter" idx="10"/>
          </p:nvPr>
        </p:nvSpPr>
        <p:spPr/>
        <p:txBody>
          <a:bodyPr/>
          <a:lstStyle/>
          <a:p>
            <a:fld id="{7951B1A0-B50E-4282-B6B1-7D1AAB70E664}" type="slidenum">
              <a:rPr lang="en-US" smtClean="0"/>
              <a:t>108</a:t>
            </a:fld>
            <a:endParaRPr lang="en-US" dirty="0"/>
          </a:p>
        </p:txBody>
      </p:sp>
    </p:spTree>
    <p:extLst>
      <p:ext uri="{BB962C8B-B14F-4D97-AF65-F5344CB8AC3E}">
        <p14:creationId xmlns:p14="http://schemas.microsoft.com/office/powerpoint/2010/main" val="15769337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slide compares centralization and decentralization</a:t>
            </a:r>
          </a:p>
        </p:txBody>
      </p:sp>
      <p:sp>
        <p:nvSpPr>
          <p:cNvPr id="4" name="Slide Number Placeholder 3"/>
          <p:cNvSpPr>
            <a:spLocks noGrp="1"/>
          </p:cNvSpPr>
          <p:nvPr>
            <p:ph type="sldNum" sz="quarter" idx="10"/>
          </p:nvPr>
        </p:nvSpPr>
        <p:spPr/>
        <p:txBody>
          <a:bodyPr/>
          <a:lstStyle/>
          <a:p>
            <a:fld id="{7951B1A0-B50E-4282-B6B1-7D1AAB70E664}" type="slidenum">
              <a:rPr lang="en-US" smtClean="0"/>
              <a:t>111</a:t>
            </a:fld>
            <a:endParaRPr lang="en-US" dirty="0"/>
          </a:p>
        </p:txBody>
      </p:sp>
    </p:spTree>
    <p:extLst>
      <p:ext uri="{BB962C8B-B14F-4D97-AF65-F5344CB8AC3E}">
        <p14:creationId xmlns:p14="http://schemas.microsoft.com/office/powerpoint/2010/main" val="6933681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113</a:t>
            </a:fld>
            <a:endParaRPr lang="en-US" dirty="0"/>
          </a:p>
        </p:txBody>
      </p:sp>
    </p:spTree>
    <p:extLst>
      <p:ext uri="{BB962C8B-B14F-4D97-AF65-F5344CB8AC3E}">
        <p14:creationId xmlns:p14="http://schemas.microsoft.com/office/powerpoint/2010/main" val="7553270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Exbibit 9.10 Page 198</a:t>
            </a:r>
          </a:p>
          <a:p>
            <a:r>
              <a:rPr lang="en-US" dirty="0"/>
              <a:t>Job Characteristics model = an approach to job redesign that seeks to formulate jobs in ways that motivate workers and lead to positive work outcomes. </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114</a:t>
            </a:fld>
            <a:endParaRPr lang="en-US" dirty="0"/>
          </a:p>
        </p:txBody>
      </p:sp>
    </p:spTree>
    <p:extLst>
      <p:ext uri="{BB962C8B-B14F-4D97-AF65-F5344CB8AC3E}">
        <p14:creationId xmlns:p14="http://schemas.microsoft.com/office/powerpoint/2010/main" val="12246801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panose="020F0502020204030204" pitchFamily="34" charset="0"/>
                <a:cs typeface="Calibri" panose="020F0502020204030204" pitchFamily="34" charset="0"/>
              </a:rPr>
              <a:t>Reengineering tries to reduce pooled and sequential interdependence while increasing reciprocal interdependence. It promises big rewards but is often viewed as just another cost cutting program that hurts morale and performance. </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115</a:t>
            </a:fld>
            <a:endParaRPr lang="en-US" dirty="0"/>
          </a:p>
        </p:txBody>
      </p:sp>
    </p:spTree>
    <p:extLst>
      <p:ext uri="{BB962C8B-B14F-4D97-AF65-F5344CB8AC3E}">
        <p14:creationId xmlns:p14="http://schemas.microsoft.com/office/powerpoint/2010/main" val="36995810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Concludes Designing Adaptive Organizations.</a:t>
            </a:r>
          </a:p>
        </p:txBody>
      </p:sp>
      <p:sp>
        <p:nvSpPr>
          <p:cNvPr id="4" name="Slide Number Placeholder 3"/>
          <p:cNvSpPr>
            <a:spLocks noGrp="1"/>
          </p:cNvSpPr>
          <p:nvPr>
            <p:ph type="sldNum" sz="quarter" idx="10"/>
          </p:nvPr>
        </p:nvSpPr>
        <p:spPr/>
        <p:txBody>
          <a:bodyPr/>
          <a:lstStyle/>
          <a:p>
            <a:fld id="{7951B1A0-B50E-4282-B6B1-7D1AAB70E664}" type="slidenum">
              <a:rPr lang="en-US" smtClean="0"/>
              <a:t>116</a:t>
            </a:fld>
            <a:endParaRPr lang="en-US" dirty="0"/>
          </a:p>
        </p:txBody>
      </p:sp>
    </p:spTree>
    <p:extLst>
      <p:ext uri="{BB962C8B-B14F-4D97-AF65-F5344CB8AC3E}">
        <p14:creationId xmlns:p14="http://schemas.microsoft.com/office/powerpoint/2010/main" val="4108344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briefly talked about teams when we discussed Planning and Decision Making. (chapter 5)</a:t>
            </a:r>
          </a:p>
        </p:txBody>
      </p:sp>
      <p:sp>
        <p:nvSpPr>
          <p:cNvPr id="4" name="Slide Number Placeholder 3"/>
          <p:cNvSpPr>
            <a:spLocks noGrp="1"/>
          </p:cNvSpPr>
          <p:nvPr>
            <p:ph type="sldNum" sz="quarter" idx="10"/>
          </p:nvPr>
        </p:nvSpPr>
        <p:spPr/>
        <p:txBody>
          <a:bodyPr/>
          <a:lstStyle/>
          <a:p>
            <a:fld id="{7951B1A0-B50E-4282-B6B1-7D1AAB70E664}" type="slidenum">
              <a:rPr lang="en-US" smtClean="0"/>
              <a:t>117</a:t>
            </a:fld>
            <a:endParaRPr lang="en-US" dirty="0"/>
          </a:p>
        </p:txBody>
      </p:sp>
    </p:spTree>
    <p:extLst>
      <p:ext uri="{BB962C8B-B14F-4D97-AF65-F5344CB8AC3E}">
        <p14:creationId xmlns:p14="http://schemas.microsoft.com/office/powerpoint/2010/main" val="5173625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120</a:t>
            </a:fld>
            <a:endParaRPr lang="en-US" dirty="0"/>
          </a:p>
        </p:txBody>
      </p:sp>
    </p:spTree>
    <p:extLst>
      <p:ext uri="{BB962C8B-B14F-4D97-AF65-F5344CB8AC3E}">
        <p14:creationId xmlns:p14="http://schemas.microsoft.com/office/powerpoint/2010/main" val="5242920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121</a:t>
            </a:fld>
            <a:endParaRPr lang="en-US" dirty="0"/>
          </a:p>
        </p:txBody>
      </p:sp>
    </p:spTree>
    <p:extLst>
      <p:ext uri="{BB962C8B-B14F-4D97-AF65-F5344CB8AC3E}">
        <p14:creationId xmlns:p14="http://schemas.microsoft.com/office/powerpoint/2010/main" val="7169628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Differs from Exhibit 10.4 (page 220) in that it say’s “adjourning” instead of de-norming, de-storming, and de-forming. I think this flow makes more sense.</a:t>
            </a:r>
          </a:p>
        </p:txBody>
      </p:sp>
      <p:sp>
        <p:nvSpPr>
          <p:cNvPr id="4" name="Slide Number Placeholder 3"/>
          <p:cNvSpPr>
            <a:spLocks noGrp="1"/>
          </p:cNvSpPr>
          <p:nvPr>
            <p:ph type="sldNum" sz="quarter" idx="10"/>
          </p:nvPr>
        </p:nvSpPr>
        <p:spPr/>
        <p:txBody>
          <a:bodyPr/>
          <a:lstStyle/>
          <a:p>
            <a:fld id="{7951B1A0-B50E-4282-B6B1-7D1AAB70E664}" type="slidenum">
              <a:rPr lang="en-US" smtClean="0"/>
              <a:t>123</a:t>
            </a:fld>
            <a:endParaRPr lang="en-US" dirty="0"/>
          </a:p>
        </p:txBody>
      </p:sp>
    </p:spTree>
    <p:extLst>
      <p:ext uri="{BB962C8B-B14F-4D97-AF65-F5344CB8AC3E}">
        <p14:creationId xmlns:p14="http://schemas.microsoft.com/office/powerpoint/2010/main" val="50680350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Structural accommodation means giving teams the ability to change organizational structures, policies and practices if doing so helps them meet their stretch goals.</a:t>
            </a:r>
          </a:p>
          <a:p>
            <a:r>
              <a:rPr lang="en-US" dirty="0"/>
              <a:t>Bureaucratic immunity means teams no longer have to go through bureaucratic multilevel reviews and sign offs before making changes.</a:t>
            </a:r>
          </a:p>
        </p:txBody>
      </p:sp>
      <p:sp>
        <p:nvSpPr>
          <p:cNvPr id="4" name="Slide Number Placeholder 3"/>
          <p:cNvSpPr>
            <a:spLocks noGrp="1"/>
          </p:cNvSpPr>
          <p:nvPr>
            <p:ph type="sldNum" sz="quarter" idx="10"/>
          </p:nvPr>
        </p:nvSpPr>
        <p:spPr/>
        <p:txBody>
          <a:bodyPr/>
          <a:lstStyle/>
          <a:p>
            <a:fld id="{7951B1A0-B50E-4282-B6B1-7D1AAB70E664}" type="slidenum">
              <a:rPr lang="en-US" smtClean="0"/>
              <a:t>124</a:t>
            </a:fld>
            <a:endParaRPr lang="en-US" dirty="0"/>
          </a:p>
        </p:txBody>
      </p:sp>
    </p:spTree>
    <p:extLst>
      <p:ext uri="{BB962C8B-B14F-4D97-AF65-F5344CB8AC3E}">
        <p14:creationId xmlns:p14="http://schemas.microsoft.com/office/powerpoint/2010/main" val="32062783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last slide in managing teams</a:t>
            </a:r>
          </a:p>
        </p:txBody>
      </p:sp>
      <p:sp>
        <p:nvSpPr>
          <p:cNvPr id="4" name="Slide Number Placeholder 3"/>
          <p:cNvSpPr>
            <a:spLocks noGrp="1"/>
          </p:cNvSpPr>
          <p:nvPr>
            <p:ph type="sldNum" sz="quarter" idx="10"/>
          </p:nvPr>
        </p:nvSpPr>
        <p:spPr/>
        <p:txBody>
          <a:bodyPr/>
          <a:lstStyle/>
          <a:p>
            <a:fld id="{7951B1A0-B50E-4282-B6B1-7D1AAB70E664}" type="slidenum">
              <a:rPr lang="en-US" smtClean="0"/>
              <a:t>127</a:t>
            </a:fld>
            <a:endParaRPr lang="en-US" dirty="0"/>
          </a:p>
        </p:txBody>
      </p:sp>
    </p:spTree>
    <p:extLst>
      <p:ext uri="{BB962C8B-B14F-4D97-AF65-F5344CB8AC3E}">
        <p14:creationId xmlns:p14="http://schemas.microsoft.com/office/powerpoint/2010/main" val="28012715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about 10 minutes</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128</a:t>
            </a:fld>
            <a:endParaRPr lang="en-US" dirty="0"/>
          </a:p>
        </p:txBody>
      </p:sp>
    </p:spTree>
    <p:extLst>
      <p:ext uri="{BB962C8B-B14F-4D97-AF65-F5344CB8AC3E}">
        <p14:creationId xmlns:p14="http://schemas.microsoft.com/office/powerpoint/2010/main" val="4762673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2 minutes</a:t>
            </a:r>
          </a:p>
        </p:txBody>
      </p:sp>
      <p:sp>
        <p:nvSpPr>
          <p:cNvPr id="4" name="Slide Number Placeholder 3"/>
          <p:cNvSpPr>
            <a:spLocks noGrp="1"/>
          </p:cNvSpPr>
          <p:nvPr>
            <p:ph type="sldNum" sz="quarter" idx="10"/>
          </p:nvPr>
        </p:nvSpPr>
        <p:spPr/>
        <p:txBody>
          <a:bodyPr/>
          <a:lstStyle/>
          <a:p>
            <a:fld id="{7951B1A0-B50E-4282-B6B1-7D1AAB70E664}" type="slidenum">
              <a:rPr lang="en-US" smtClean="0"/>
              <a:t>130</a:t>
            </a:fld>
            <a:endParaRPr lang="en-US" dirty="0"/>
          </a:p>
        </p:txBody>
      </p:sp>
    </p:spTree>
    <p:extLst>
      <p:ext uri="{BB962C8B-B14F-4D97-AF65-F5344CB8AC3E}">
        <p14:creationId xmlns:p14="http://schemas.microsoft.com/office/powerpoint/2010/main" val="42598258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above items help companies meet the legal requirement that their human resource decisions be job related. </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131</a:t>
            </a:fld>
            <a:endParaRPr lang="en-US" dirty="0"/>
          </a:p>
        </p:txBody>
      </p:sp>
    </p:spTree>
    <p:extLst>
      <p:ext uri="{BB962C8B-B14F-4D97-AF65-F5344CB8AC3E}">
        <p14:creationId xmlns:p14="http://schemas.microsoft.com/office/powerpoint/2010/main" val="4543539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got my first job in telecommunications by going to my university employment office.</a:t>
            </a:r>
          </a:p>
          <a:p>
            <a:r>
              <a:rPr lang="en-US" dirty="0"/>
              <a:t>Some companies such as Walmart, Frontier make</a:t>
            </a:r>
            <a:r>
              <a:rPr lang="en-US" baseline="0" dirty="0"/>
              <a:t> an extra effort </a:t>
            </a:r>
            <a:r>
              <a:rPr lang="en-US" dirty="0"/>
              <a:t>to recruit veterans.</a:t>
            </a:r>
          </a:p>
          <a:p>
            <a:r>
              <a:rPr lang="en-US" dirty="0"/>
              <a:t>Each form of recruiting has advantages and disadvantages including costs, targeted pool of applicants, etc.</a:t>
            </a:r>
          </a:p>
        </p:txBody>
      </p:sp>
      <p:sp>
        <p:nvSpPr>
          <p:cNvPr id="4" name="Slide Number Placeholder 3"/>
          <p:cNvSpPr>
            <a:spLocks noGrp="1"/>
          </p:cNvSpPr>
          <p:nvPr>
            <p:ph type="sldNum" sz="quarter" idx="10"/>
          </p:nvPr>
        </p:nvSpPr>
        <p:spPr/>
        <p:txBody>
          <a:bodyPr/>
          <a:lstStyle/>
          <a:p>
            <a:fld id="{7951B1A0-B50E-4282-B6B1-7D1AAB70E664}" type="slidenum">
              <a:rPr lang="en-US" smtClean="0"/>
              <a:t>132</a:t>
            </a:fld>
            <a:endParaRPr lang="en-US" dirty="0"/>
          </a:p>
        </p:txBody>
      </p:sp>
    </p:spTree>
    <p:extLst>
      <p:ext uri="{BB962C8B-B14F-4D97-AF65-F5344CB8AC3E}">
        <p14:creationId xmlns:p14="http://schemas.microsoft.com/office/powerpoint/2010/main" val="14742426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my own experience</a:t>
            </a:r>
            <a:r>
              <a:rPr lang="en-US" baseline="0" dirty="0"/>
              <a:t> with receiving exaggerated résumés.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133</a:t>
            </a:fld>
            <a:endParaRPr lang="en-US" dirty="0"/>
          </a:p>
        </p:txBody>
      </p:sp>
    </p:spTree>
    <p:extLst>
      <p:ext uri="{BB962C8B-B14F-4D97-AF65-F5344CB8AC3E}">
        <p14:creationId xmlns:p14="http://schemas.microsoft.com/office/powerpoint/2010/main" val="10358718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Relay personal experience with structured and non structured interviews.</a:t>
            </a:r>
          </a:p>
        </p:txBody>
      </p:sp>
      <p:sp>
        <p:nvSpPr>
          <p:cNvPr id="4" name="Slide Number Placeholder 3"/>
          <p:cNvSpPr>
            <a:spLocks noGrp="1"/>
          </p:cNvSpPr>
          <p:nvPr>
            <p:ph type="sldNum" sz="quarter" idx="10"/>
          </p:nvPr>
        </p:nvSpPr>
        <p:spPr/>
        <p:txBody>
          <a:bodyPr/>
          <a:lstStyle/>
          <a:p>
            <a:fld id="{7951B1A0-B50E-4282-B6B1-7D1AAB70E664}" type="slidenum">
              <a:rPr lang="en-US" smtClean="0"/>
              <a:t>134</a:t>
            </a:fld>
            <a:endParaRPr lang="en-US" dirty="0"/>
          </a:p>
        </p:txBody>
      </p:sp>
    </p:spTree>
    <p:extLst>
      <p:ext uri="{BB962C8B-B14F-4D97-AF65-F5344CB8AC3E}">
        <p14:creationId xmlns:p14="http://schemas.microsoft.com/office/powerpoint/2010/main" val="39163761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Employee turnover should be carefully analyzed to determine whether good or poor employees are choosing to leave the company.</a:t>
            </a:r>
          </a:p>
          <a:p>
            <a:pPr algn="l"/>
            <a:r>
              <a:rPr lang="en-US" b="1" dirty="0"/>
              <a:t>This is the last slide on HRM systems</a:t>
            </a:r>
          </a:p>
          <a:p>
            <a:pPr algn="l"/>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139</a:t>
            </a:fld>
            <a:endParaRPr lang="en-US" dirty="0"/>
          </a:p>
        </p:txBody>
      </p:sp>
    </p:spTree>
    <p:extLst>
      <p:ext uri="{BB962C8B-B14F-4D97-AF65-F5344CB8AC3E}">
        <p14:creationId xmlns:p14="http://schemas.microsoft.com/office/powerpoint/2010/main" val="176478129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Treating people differently because of any of the above factors is discrimination.</a:t>
            </a:r>
          </a:p>
        </p:txBody>
      </p:sp>
      <p:sp>
        <p:nvSpPr>
          <p:cNvPr id="4" name="Slide Number Placeholder 3"/>
          <p:cNvSpPr>
            <a:spLocks noGrp="1"/>
          </p:cNvSpPr>
          <p:nvPr>
            <p:ph type="sldNum" sz="quarter" idx="10"/>
          </p:nvPr>
        </p:nvSpPr>
        <p:spPr/>
        <p:txBody>
          <a:bodyPr/>
          <a:lstStyle/>
          <a:p>
            <a:fld id="{7951B1A0-B50E-4282-B6B1-7D1AAB70E664}" type="slidenum">
              <a:rPr lang="en-US" smtClean="0"/>
              <a:t>141</a:t>
            </a:fld>
            <a:endParaRPr lang="en-US" dirty="0"/>
          </a:p>
        </p:txBody>
      </p:sp>
    </p:spTree>
    <p:extLst>
      <p:ext uri="{BB962C8B-B14F-4D97-AF65-F5344CB8AC3E}">
        <p14:creationId xmlns:p14="http://schemas.microsoft.com/office/powerpoint/2010/main" val="24033427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page 266 – 267 for personality dimensions.</a:t>
            </a:r>
          </a:p>
        </p:txBody>
      </p:sp>
      <p:sp>
        <p:nvSpPr>
          <p:cNvPr id="4" name="Slide Number Placeholder 3"/>
          <p:cNvSpPr>
            <a:spLocks noGrp="1"/>
          </p:cNvSpPr>
          <p:nvPr>
            <p:ph type="sldNum" sz="quarter" idx="10"/>
          </p:nvPr>
        </p:nvSpPr>
        <p:spPr/>
        <p:txBody>
          <a:bodyPr/>
          <a:lstStyle/>
          <a:p>
            <a:fld id="{7951B1A0-B50E-4282-B6B1-7D1AAB70E664}" type="slidenum">
              <a:rPr lang="en-US" smtClean="0"/>
              <a:t>142</a:t>
            </a:fld>
            <a:endParaRPr lang="en-US" dirty="0"/>
          </a:p>
        </p:txBody>
      </p:sp>
    </p:spTree>
    <p:extLst>
      <p:ext uri="{BB962C8B-B14F-4D97-AF65-F5344CB8AC3E}">
        <p14:creationId xmlns:p14="http://schemas.microsoft.com/office/powerpoint/2010/main" val="187213869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Last slide in Managing Individuals and a Diverse Workforce</a:t>
            </a:r>
          </a:p>
          <a:p>
            <a:r>
              <a:rPr lang="en-US" sz="1400" b="0" dirty="0"/>
              <a:t>Diversity audits are as the name implies are formal assessments of diversity related policy and procedures</a:t>
            </a:r>
          </a:p>
          <a:p>
            <a:r>
              <a:rPr lang="en-US" sz="1400" b="0" dirty="0"/>
              <a:t>Diversity pairings  - a mentoring program in which people of different backgrounds are paired together to get to know each other and change stereotypical beliefs and attitudes.</a:t>
            </a:r>
          </a:p>
          <a:p>
            <a:endParaRPr lang="en-US" b="0" dirty="0"/>
          </a:p>
        </p:txBody>
      </p:sp>
      <p:sp>
        <p:nvSpPr>
          <p:cNvPr id="4" name="Slide Number Placeholder 3"/>
          <p:cNvSpPr>
            <a:spLocks noGrp="1"/>
          </p:cNvSpPr>
          <p:nvPr>
            <p:ph type="sldNum" sz="quarter" idx="10"/>
          </p:nvPr>
        </p:nvSpPr>
        <p:spPr/>
        <p:txBody>
          <a:bodyPr/>
          <a:lstStyle/>
          <a:p>
            <a:fld id="{7951B1A0-B50E-4282-B6B1-7D1AAB70E664}" type="slidenum">
              <a:rPr lang="en-US" smtClean="0"/>
              <a:t>144</a:t>
            </a:fld>
            <a:endParaRPr lang="en-US" dirty="0"/>
          </a:p>
        </p:txBody>
      </p:sp>
    </p:spTree>
    <p:extLst>
      <p:ext uri="{BB962C8B-B14F-4D97-AF65-F5344CB8AC3E}">
        <p14:creationId xmlns:p14="http://schemas.microsoft.com/office/powerpoint/2010/main" val="40334650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on next slide</a:t>
            </a:r>
          </a:p>
        </p:txBody>
      </p:sp>
      <p:sp>
        <p:nvSpPr>
          <p:cNvPr id="4" name="Slide Number Placeholder 3"/>
          <p:cNvSpPr>
            <a:spLocks noGrp="1"/>
          </p:cNvSpPr>
          <p:nvPr>
            <p:ph type="sldNum" sz="quarter" idx="10"/>
          </p:nvPr>
        </p:nvSpPr>
        <p:spPr/>
        <p:txBody>
          <a:bodyPr/>
          <a:lstStyle/>
          <a:p>
            <a:fld id="{7951B1A0-B50E-4282-B6B1-7D1AAB70E664}" type="slidenum">
              <a:rPr lang="en-US" smtClean="0"/>
              <a:t>145</a:t>
            </a:fld>
            <a:endParaRPr lang="en-US" dirty="0"/>
          </a:p>
        </p:txBody>
      </p:sp>
    </p:spTree>
    <p:extLst>
      <p:ext uri="{BB962C8B-B14F-4D97-AF65-F5344CB8AC3E}">
        <p14:creationId xmlns:p14="http://schemas.microsoft.com/office/powerpoint/2010/main" val="90613671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project Guava.</a:t>
            </a:r>
          </a:p>
        </p:txBody>
      </p:sp>
      <p:sp>
        <p:nvSpPr>
          <p:cNvPr id="4" name="Slide Number Placeholder 3"/>
          <p:cNvSpPr>
            <a:spLocks noGrp="1"/>
          </p:cNvSpPr>
          <p:nvPr>
            <p:ph type="sldNum" sz="quarter" idx="10"/>
          </p:nvPr>
        </p:nvSpPr>
        <p:spPr/>
        <p:txBody>
          <a:bodyPr/>
          <a:lstStyle/>
          <a:p>
            <a:fld id="{7951B1A0-B50E-4282-B6B1-7D1AAB70E664}" type="slidenum">
              <a:rPr lang="en-US" smtClean="0"/>
              <a:t>150</a:t>
            </a:fld>
            <a:endParaRPr lang="en-US" dirty="0"/>
          </a:p>
        </p:txBody>
      </p:sp>
    </p:spTree>
    <p:extLst>
      <p:ext uri="{BB962C8B-B14F-4D97-AF65-F5344CB8AC3E}">
        <p14:creationId xmlns:p14="http://schemas.microsoft.com/office/powerpoint/2010/main" val="305076522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Managers can and should systematically find out what employees want out of their jobs. (ask employees, survey employee)</a:t>
            </a:r>
          </a:p>
          <a:p>
            <a:r>
              <a:rPr lang="en-US" b="1" dirty="0"/>
              <a:t>Managers can take steps to link rewards with performance in a way that is clear and understandable to employees.</a:t>
            </a:r>
          </a:p>
          <a:p>
            <a:r>
              <a:rPr lang="en-US" b="1" dirty="0"/>
              <a:t>Empower employees to make decisions. This motivates only if employees believe their efforts will lead to good performance).</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157</a:t>
            </a:fld>
            <a:endParaRPr lang="en-US" dirty="0"/>
          </a:p>
        </p:txBody>
      </p:sp>
    </p:spTree>
    <p:extLst>
      <p:ext uri="{BB962C8B-B14F-4D97-AF65-F5344CB8AC3E}">
        <p14:creationId xmlns:p14="http://schemas.microsoft.com/office/powerpoint/2010/main" val="82810504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text page 290 for definitions of reinforcement schedules.</a:t>
            </a:r>
          </a:p>
        </p:txBody>
      </p:sp>
      <p:sp>
        <p:nvSpPr>
          <p:cNvPr id="4" name="Slide Number Placeholder 3"/>
          <p:cNvSpPr>
            <a:spLocks noGrp="1"/>
          </p:cNvSpPr>
          <p:nvPr>
            <p:ph type="sldNum" sz="quarter" idx="10"/>
          </p:nvPr>
        </p:nvSpPr>
        <p:spPr/>
        <p:txBody>
          <a:bodyPr/>
          <a:lstStyle/>
          <a:p>
            <a:fld id="{7951B1A0-B50E-4282-B6B1-7D1AAB70E664}" type="slidenum">
              <a:rPr lang="en-US" smtClean="0"/>
              <a:t>158</a:t>
            </a:fld>
            <a:endParaRPr lang="en-US" dirty="0"/>
          </a:p>
        </p:txBody>
      </p:sp>
    </p:spTree>
    <p:extLst>
      <p:ext uri="{BB962C8B-B14F-4D97-AF65-F5344CB8AC3E}">
        <p14:creationId xmlns:p14="http://schemas.microsoft.com/office/powerpoint/2010/main" val="200347634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Motivation is the set of forces that initiates, directs and makes people persist in their efforts to accomplish a goal. If you are having difficulty determining why workers are not motivated remember that what motivates people is likely to be different for each person! </a:t>
            </a:r>
          </a:p>
          <a:p>
            <a:endParaRPr lang="en-US" b="1" dirty="0"/>
          </a:p>
          <a:p>
            <a:r>
              <a:rPr lang="en-US" b="1" dirty="0"/>
              <a:t>Last slide in Motivation.</a:t>
            </a:r>
          </a:p>
        </p:txBody>
      </p:sp>
      <p:sp>
        <p:nvSpPr>
          <p:cNvPr id="4" name="Slide Number Placeholder 3"/>
          <p:cNvSpPr>
            <a:spLocks noGrp="1"/>
          </p:cNvSpPr>
          <p:nvPr>
            <p:ph type="sldNum" sz="quarter" idx="10"/>
          </p:nvPr>
        </p:nvSpPr>
        <p:spPr/>
        <p:txBody>
          <a:bodyPr/>
          <a:lstStyle/>
          <a:p>
            <a:fld id="{7951B1A0-B50E-4282-B6B1-7D1AAB70E664}" type="slidenum">
              <a:rPr lang="en-US" smtClean="0"/>
              <a:t>159</a:t>
            </a:fld>
            <a:endParaRPr lang="en-US" dirty="0"/>
          </a:p>
        </p:txBody>
      </p:sp>
    </p:spTree>
    <p:extLst>
      <p:ext uri="{BB962C8B-B14F-4D97-AF65-F5344CB8AC3E}">
        <p14:creationId xmlns:p14="http://schemas.microsoft.com/office/powerpoint/2010/main" val="31977920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traits video 7:20</a:t>
            </a:r>
          </a:p>
        </p:txBody>
      </p:sp>
      <p:sp>
        <p:nvSpPr>
          <p:cNvPr id="4" name="Slide Number Placeholder 3"/>
          <p:cNvSpPr>
            <a:spLocks noGrp="1"/>
          </p:cNvSpPr>
          <p:nvPr>
            <p:ph type="sldNum" sz="quarter" idx="10"/>
          </p:nvPr>
        </p:nvSpPr>
        <p:spPr/>
        <p:txBody>
          <a:bodyPr/>
          <a:lstStyle/>
          <a:p>
            <a:fld id="{7951B1A0-B50E-4282-B6B1-7D1AAB70E664}" type="slidenum">
              <a:rPr lang="en-US" smtClean="0"/>
              <a:t>160</a:t>
            </a:fld>
            <a:endParaRPr lang="en-US" dirty="0"/>
          </a:p>
        </p:txBody>
      </p:sp>
    </p:spTree>
    <p:extLst>
      <p:ext uri="{BB962C8B-B14F-4D97-AF65-F5344CB8AC3E}">
        <p14:creationId xmlns:p14="http://schemas.microsoft.com/office/powerpoint/2010/main" val="198837046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Discuss personal experience with leading and being led.</a:t>
            </a:r>
          </a:p>
        </p:txBody>
      </p:sp>
      <p:sp>
        <p:nvSpPr>
          <p:cNvPr id="4" name="Slide Number Placeholder 3"/>
          <p:cNvSpPr>
            <a:spLocks noGrp="1"/>
          </p:cNvSpPr>
          <p:nvPr>
            <p:ph type="sldNum" sz="quarter" idx="10"/>
          </p:nvPr>
        </p:nvSpPr>
        <p:spPr/>
        <p:txBody>
          <a:bodyPr/>
          <a:lstStyle/>
          <a:p>
            <a:fld id="{7951B1A0-B50E-4282-B6B1-7D1AAB70E664}" type="slidenum">
              <a:rPr lang="en-US" smtClean="0"/>
              <a:t>161</a:t>
            </a:fld>
            <a:endParaRPr lang="en-US" dirty="0"/>
          </a:p>
        </p:txBody>
      </p:sp>
    </p:spTree>
    <p:extLst>
      <p:ext uri="{BB962C8B-B14F-4D97-AF65-F5344CB8AC3E}">
        <p14:creationId xmlns:p14="http://schemas.microsoft.com/office/powerpoint/2010/main" val="237792838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Blake Moulton consider 9.9 as the best style – Exhibit 14.1 (page 302)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Team Management is viewed as the ideal</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162</a:t>
            </a:fld>
            <a:endParaRPr lang="en-US" dirty="0"/>
          </a:p>
        </p:txBody>
      </p:sp>
    </p:spTree>
    <p:extLst>
      <p:ext uri="{BB962C8B-B14F-4D97-AF65-F5344CB8AC3E}">
        <p14:creationId xmlns:p14="http://schemas.microsoft.com/office/powerpoint/2010/main" val="303187486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3:13 </a:t>
            </a:r>
          </a:p>
          <a:p>
            <a:r>
              <a:rPr lang="en-US" dirty="0"/>
              <a:t>It is hard to change leaders styles. It is better to put a leader into the right situation for their style to get the best performance.</a:t>
            </a:r>
          </a:p>
          <a:p>
            <a:r>
              <a:rPr lang="en-US" dirty="0"/>
              <a:t>Leaders must be allowed to lead</a:t>
            </a:r>
          </a:p>
        </p:txBody>
      </p:sp>
      <p:sp>
        <p:nvSpPr>
          <p:cNvPr id="4" name="Slide Number Placeholder 3"/>
          <p:cNvSpPr>
            <a:spLocks noGrp="1"/>
          </p:cNvSpPr>
          <p:nvPr>
            <p:ph type="sldNum" sz="quarter" idx="10"/>
          </p:nvPr>
        </p:nvSpPr>
        <p:spPr/>
        <p:txBody>
          <a:bodyPr/>
          <a:lstStyle/>
          <a:p>
            <a:fld id="{7951B1A0-B50E-4282-B6B1-7D1AAB70E664}" type="slidenum">
              <a:rPr lang="en-US" smtClean="0"/>
              <a:t>163</a:t>
            </a:fld>
            <a:endParaRPr lang="en-US" dirty="0"/>
          </a:p>
        </p:txBody>
      </p:sp>
    </p:spTree>
    <p:extLst>
      <p:ext uri="{BB962C8B-B14F-4D97-AF65-F5344CB8AC3E}">
        <p14:creationId xmlns:p14="http://schemas.microsoft.com/office/powerpoint/2010/main" val="7890777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170</a:t>
            </a:fld>
            <a:endParaRPr lang="en-US" dirty="0"/>
          </a:p>
        </p:txBody>
      </p:sp>
    </p:spTree>
    <p:extLst>
      <p:ext uri="{BB962C8B-B14F-4D97-AF65-F5344CB8AC3E}">
        <p14:creationId xmlns:p14="http://schemas.microsoft.com/office/powerpoint/2010/main" val="1626000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3:30</a:t>
            </a:r>
          </a:p>
        </p:txBody>
      </p:sp>
      <p:sp>
        <p:nvSpPr>
          <p:cNvPr id="4" name="Slide Number Placeholder 3"/>
          <p:cNvSpPr>
            <a:spLocks noGrp="1"/>
          </p:cNvSpPr>
          <p:nvPr>
            <p:ph type="sldNum" sz="quarter" idx="10"/>
          </p:nvPr>
        </p:nvSpPr>
        <p:spPr/>
        <p:txBody>
          <a:bodyPr/>
          <a:lstStyle/>
          <a:p>
            <a:fld id="{7951B1A0-B50E-4282-B6B1-7D1AAB70E664}" type="slidenum">
              <a:rPr lang="en-US" smtClean="0"/>
              <a:t>171</a:t>
            </a:fld>
            <a:endParaRPr lang="en-US" dirty="0"/>
          </a:p>
        </p:txBody>
      </p:sp>
    </p:spTree>
    <p:extLst>
      <p:ext uri="{BB962C8B-B14F-4D97-AF65-F5344CB8AC3E}">
        <p14:creationId xmlns:p14="http://schemas.microsoft.com/office/powerpoint/2010/main" val="12751274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Last leadership slide</a:t>
            </a:r>
          </a:p>
          <a:p>
            <a:r>
              <a:rPr lang="en-US" dirty="0"/>
              <a:t>Mary</a:t>
            </a:r>
            <a:r>
              <a:rPr lang="en-US" baseline="0" dirty="0"/>
              <a:t> Barra 9:09</a:t>
            </a:r>
          </a:p>
          <a:p>
            <a:r>
              <a:rPr lang="en-US" baseline="0" dirty="0"/>
              <a:t>Charisma matters 16:03</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172</a:t>
            </a:fld>
            <a:endParaRPr lang="en-US" dirty="0"/>
          </a:p>
        </p:txBody>
      </p:sp>
    </p:spTree>
    <p:extLst>
      <p:ext uri="{BB962C8B-B14F-4D97-AF65-F5344CB8AC3E}">
        <p14:creationId xmlns:p14="http://schemas.microsoft.com/office/powerpoint/2010/main" val="191125677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173</a:t>
            </a:fld>
            <a:endParaRPr lang="en-US" dirty="0"/>
          </a:p>
        </p:txBody>
      </p:sp>
    </p:spTree>
    <p:extLst>
      <p:ext uri="{BB962C8B-B14F-4D97-AF65-F5344CB8AC3E}">
        <p14:creationId xmlns:p14="http://schemas.microsoft.com/office/powerpoint/2010/main" val="122791610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t>Managers spend a lot of time communicating but little time planning their communication.</a:t>
            </a:r>
          </a:p>
        </p:txBody>
      </p:sp>
      <p:sp>
        <p:nvSpPr>
          <p:cNvPr id="4" name="Slide Number Placeholder 3"/>
          <p:cNvSpPr>
            <a:spLocks noGrp="1"/>
          </p:cNvSpPr>
          <p:nvPr>
            <p:ph type="sldNum" sz="quarter" idx="10"/>
          </p:nvPr>
        </p:nvSpPr>
        <p:spPr/>
        <p:txBody>
          <a:bodyPr/>
          <a:lstStyle/>
          <a:p>
            <a:fld id="{7951B1A0-B50E-4282-B6B1-7D1AAB70E664}" type="slidenum">
              <a:rPr lang="en-US" smtClean="0"/>
              <a:t>174</a:t>
            </a:fld>
            <a:endParaRPr lang="en-US" dirty="0"/>
          </a:p>
        </p:txBody>
      </p:sp>
    </p:spTree>
    <p:extLst>
      <p:ext uri="{BB962C8B-B14F-4D97-AF65-F5344CB8AC3E}">
        <p14:creationId xmlns:p14="http://schemas.microsoft.com/office/powerpoint/2010/main" val="14834514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positives and negatives of closure</a:t>
            </a:r>
          </a:p>
        </p:txBody>
      </p:sp>
      <p:sp>
        <p:nvSpPr>
          <p:cNvPr id="4" name="Slide Number Placeholder 3"/>
          <p:cNvSpPr>
            <a:spLocks noGrp="1"/>
          </p:cNvSpPr>
          <p:nvPr>
            <p:ph type="sldNum" sz="quarter" idx="10"/>
          </p:nvPr>
        </p:nvSpPr>
        <p:spPr/>
        <p:txBody>
          <a:bodyPr/>
          <a:lstStyle/>
          <a:p>
            <a:fld id="{7951B1A0-B50E-4282-B6B1-7D1AAB70E664}" type="slidenum">
              <a:rPr lang="en-US" smtClean="0"/>
              <a:t>176</a:t>
            </a:fld>
            <a:endParaRPr lang="en-US" dirty="0"/>
          </a:p>
        </p:txBody>
      </p:sp>
    </p:spTree>
    <p:extLst>
      <p:ext uri="{BB962C8B-B14F-4D97-AF65-F5344CB8AC3E}">
        <p14:creationId xmlns:p14="http://schemas.microsoft.com/office/powerpoint/2010/main" val="66662315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examples</a:t>
            </a:r>
            <a:r>
              <a:rPr lang="en-US" baseline="0" dirty="0"/>
              <a:t> of each error or bias.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177</a:t>
            </a:fld>
            <a:endParaRPr lang="en-US" dirty="0"/>
          </a:p>
        </p:txBody>
      </p:sp>
    </p:spTree>
    <p:extLst>
      <p:ext uri="{BB962C8B-B14F-4D97-AF65-F5344CB8AC3E}">
        <p14:creationId xmlns:p14="http://schemas.microsoft.com/office/powerpoint/2010/main" val="421643949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These are detailed on the following slides!</a:t>
            </a:r>
          </a:p>
        </p:txBody>
      </p:sp>
      <p:sp>
        <p:nvSpPr>
          <p:cNvPr id="4" name="Slide Number Placeholder 3"/>
          <p:cNvSpPr>
            <a:spLocks noGrp="1"/>
          </p:cNvSpPr>
          <p:nvPr>
            <p:ph type="sldNum" sz="quarter" idx="10"/>
          </p:nvPr>
        </p:nvSpPr>
        <p:spPr/>
        <p:txBody>
          <a:bodyPr/>
          <a:lstStyle/>
          <a:p>
            <a:fld id="{7951B1A0-B50E-4282-B6B1-7D1AAB70E664}" type="slidenum">
              <a:rPr lang="en-US" smtClean="0"/>
              <a:t>179</a:t>
            </a:fld>
            <a:endParaRPr lang="en-US" dirty="0"/>
          </a:p>
        </p:txBody>
      </p:sp>
    </p:spTree>
    <p:extLst>
      <p:ext uri="{BB962C8B-B14F-4D97-AF65-F5344CB8AC3E}">
        <p14:creationId xmlns:p14="http://schemas.microsoft.com/office/powerpoint/2010/main" val="427912991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Managers, however, must be aware of public disclose requirements which  may limit their ability to provide feedback on grapevine rumors.</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182</a:t>
            </a:fld>
            <a:endParaRPr lang="en-US" dirty="0"/>
          </a:p>
        </p:txBody>
      </p:sp>
    </p:spTree>
    <p:extLst>
      <p:ext uri="{BB962C8B-B14F-4D97-AF65-F5344CB8AC3E}">
        <p14:creationId xmlns:p14="http://schemas.microsoft.com/office/powerpoint/2010/main" val="408659516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Video 10 minutes</a:t>
            </a:r>
          </a:p>
          <a:p>
            <a:r>
              <a:rPr lang="en-US" dirty="0"/>
              <a:t>Communication medium is the method used to deliver an oral or written message.</a:t>
            </a:r>
          </a:p>
          <a:p>
            <a:r>
              <a:rPr lang="en-US" dirty="0"/>
              <a:t>Oral communications are best suited for</a:t>
            </a:r>
            <a:r>
              <a:rPr lang="en-US" baseline="0" dirty="0"/>
              <a:t> complex, </a:t>
            </a:r>
            <a:r>
              <a:rPr lang="en-US" dirty="0"/>
              <a:t>ambiguous, or emotional messages. </a:t>
            </a:r>
          </a:p>
        </p:txBody>
      </p:sp>
      <p:sp>
        <p:nvSpPr>
          <p:cNvPr id="4" name="Slide Number Placeholder 3"/>
          <p:cNvSpPr>
            <a:spLocks noGrp="1"/>
          </p:cNvSpPr>
          <p:nvPr>
            <p:ph type="sldNum" sz="quarter" idx="10"/>
          </p:nvPr>
        </p:nvSpPr>
        <p:spPr/>
        <p:txBody>
          <a:bodyPr/>
          <a:lstStyle/>
          <a:p>
            <a:fld id="{7951B1A0-B50E-4282-B6B1-7D1AAB70E664}" type="slidenum">
              <a:rPr lang="en-US" smtClean="0"/>
              <a:t>184</a:t>
            </a:fld>
            <a:endParaRPr lang="en-US" dirty="0"/>
          </a:p>
        </p:txBody>
      </p:sp>
    </p:spTree>
    <p:extLst>
      <p:ext uri="{BB962C8B-B14F-4D97-AF65-F5344CB8AC3E}">
        <p14:creationId xmlns:p14="http://schemas.microsoft.com/office/powerpoint/2010/main" val="174875405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Most managers are not good at giving feedback.  </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185</a:t>
            </a:fld>
            <a:endParaRPr lang="en-US" dirty="0"/>
          </a:p>
        </p:txBody>
      </p:sp>
    </p:spTree>
    <p:extLst>
      <p:ext uri="{BB962C8B-B14F-4D97-AF65-F5344CB8AC3E}">
        <p14:creationId xmlns:p14="http://schemas.microsoft.com/office/powerpoint/2010/main" val="27741951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Nonverbal communications is very</a:t>
            </a:r>
            <a:r>
              <a:rPr lang="en-US" baseline="0" dirty="0"/>
              <a:t> informative.  Therefore, managers need to learn how to monitor and control their nonverbal behaviors.</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186</a:t>
            </a:fld>
            <a:endParaRPr lang="en-US" dirty="0"/>
          </a:p>
        </p:txBody>
      </p:sp>
    </p:spTree>
    <p:extLst>
      <p:ext uri="{BB962C8B-B14F-4D97-AF65-F5344CB8AC3E}">
        <p14:creationId xmlns:p14="http://schemas.microsoft.com/office/powerpoint/2010/main" val="290063551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188</a:t>
            </a:fld>
            <a:endParaRPr lang="en-US" dirty="0"/>
          </a:p>
        </p:txBody>
      </p:sp>
    </p:spTree>
    <p:extLst>
      <p:ext uri="{BB962C8B-B14F-4D97-AF65-F5344CB8AC3E}">
        <p14:creationId xmlns:p14="http://schemas.microsoft.com/office/powerpoint/2010/main" val="6953562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51B1A0-B50E-4282-B6B1-7D1AAB70E664}" type="slidenum">
              <a:rPr lang="en-US" smtClean="0"/>
              <a:t>189</a:t>
            </a:fld>
            <a:endParaRPr lang="en-US" dirty="0"/>
          </a:p>
        </p:txBody>
      </p:sp>
    </p:spTree>
    <p:extLst>
      <p:ext uri="{BB962C8B-B14F-4D97-AF65-F5344CB8AC3E}">
        <p14:creationId xmlns:p14="http://schemas.microsoft.com/office/powerpoint/2010/main" val="156413307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Final slide on Managing communications</a:t>
            </a:r>
          </a:p>
          <a:p>
            <a:endParaRPr lang="en-US" dirty="0"/>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190</a:t>
            </a:fld>
            <a:endParaRPr lang="en-US" dirty="0"/>
          </a:p>
        </p:txBody>
      </p:sp>
    </p:spTree>
    <p:extLst>
      <p:ext uri="{BB962C8B-B14F-4D97-AF65-F5344CB8AC3E}">
        <p14:creationId xmlns:p14="http://schemas.microsoft.com/office/powerpoint/2010/main" val="88342583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Video 3:00</a:t>
            </a:r>
          </a:p>
          <a:p>
            <a:endParaRPr lang="en-US" dirty="0"/>
          </a:p>
          <a:p>
            <a:r>
              <a:rPr lang="en-US" dirty="0"/>
              <a:t>Effective control Video 4:30 minutes</a:t>
            </a:r>
          </a:p>
        </p:txBody>
      </p:sp>
      <p:sp>
        <p:nvSpPr>
          <p:cNvPr id="4" name="Slide Number Placeholder 3"/>
          <p:cNvSpPr>
            <a:spLocks noGrp="1"/>
          </p:cNvSpPr>
          <p:nvPr>
            <p:ph type="sldNum" sz="quarter" idx="10"/>
          </p:nvPr>
        </p:nvSpPr>
        <p:spPr/>
        <p:txBody>
          <a:bodyPr/>
          <a:lstStyle/>
          <a:p>
            <a:fld id="{7951B1A0-B50E-4282-B6B1-7D1AAB70E664}" type="slidenum">
              <a:rPr lang="en-US" smtClean="0"/>
              <a:t>191</a:t>
            </a:fld>
            <a:endParaRPr lang="en-US" dirty="0"/>
          </a:p>
        </p:txBody>
      </p:sp>
    </p:spTree>
    <p:extLst>
      <p:ext uri="{BB962C8B-B14F-4D97-AF65-F5344CB8AC3E}">
        <p14:creationId xmlns:p14="http://schemas.microsoft.com/office/powerpoint/2010/main" val="190559408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4:30 minutes</a:t>
            </a:r>
          </a:p>
        </p:txBody>
      </p:sp>
      <p:sp>
        <p:nvSpPr>
          <p:cNvPr id="4" name="Slide Number Placeholder 3"/>
          <p:cNvSpPr>
            <a:spLocks noGrp="1"/>
          </p:cNvSpPr>
          <p:nvPr>
            <p:ph type="sldNum" sz="quarter" idx="10"/>
          </p:nvPr>
        </p:nvSpPr>
        <p:spPr/>
        <p:txBody>
          <a:bodyPr/>
          <a:lstStyle/>
          <a:p>
            <a:fld id="{7951B1A0-B50E-4282-B6B1-7D1AAB70E664}" type="slidenum">
              <a:rPr lang="en-US" smtClean="0"/>
              <a:t>192</a:t>
            </a:fld>
            <a:endParaRPr lang="en-US" dirty="0"/>
          </a:p>
        </p:txBody>
      </p:sp>
    </p:spTree>
    <p:extLst>
      <p:ext uri="{BB962C8B-B14F-4D97-AF65-F5344CB8AC3E}">
        <p14:creationId xmlns:p14="http://schemas.microsoft.com/office/powerpoint/2010/main" val="286499075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Cybernetic – the process of steering or keeping on</a:t>
            </a:r>
            <a:r>
              <a:rPr lang="en-US" b="1" baseline="0" dirty="0"/>
              <a:t> course.</a:t>
            </a:r>
            <a:endParaRPr lang="en-US" b="1" dirty="0"/>
          </a:p>
        </p:txBody>
      </p:sp>
      <p:sp>
        <p:nvSpPr>
          <p:cNvPr id="4" name="Slide Number Placeholder 3"/>
          <p:cNvSpPr>
            <a:spLocks noGrp="1"/>
          </p:cNvSpPr>
          <p:nvPr>
            <p:ph type="sldNum" sz="quarter" idx="10"/>
          </p:nvPr>
        </p:nvSpPr>
        <p:spPr/>
        <p:txBody>
          <a:bodyPr/>
          <a:lstStyle/>
          <a:p>
            <a:fld id="{7951B1A0-B50E-4282-B6B1-7D1AAB70E664}" type="slidenum">
              <a:rPr lang="en-US" smtClean="0"/>
              <a:t>193</a:t>
            </a:fld>
            <a:endParaRPr lang="en-US" dirty="0"/>
          </a:p>
        </p:txBody>
      </p:sp>
    </p:spTree>
    <p:extLst>
      <p:ext uri="{BB962C8B-B14F-4D97-AF65-F5344CB8AC3E}">
        <p14:creationId xmlns:p14="http://schemas.microsoft.com/office/powerpoint/2010/main" val="308078800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 costs – does</a:t>
            </a:r>
            <a:r>
              <a:rPr lang="en-US" baseline="0" dirty="0"/>
              <a:t> the cost if control exceed the benefits?</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195</a:t>
            </a:fld>
            <a:endParaRPr lang="en-US" dirty="0"/>
          </a:p>
        </p:txBody>
      </p:sp>
    </p:spTree>
    <p:extLst>
      <p:ext uri="{BB962C8B-B14F-4D97-AF65-F5344CB8AC3E}">
        <p14:creationId xmlns:p14="http://schemas.microsoft.com/office/powerpoint/2010/main" val="307683078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Normative controls –1) be very selective in hiring; 2) managers should learn what to do by observing experienced employees and listening to the stories they tell about the company.</a:t>
            </a:r>
          </a:p>
          <a:p>
            <a:r>
              <a:rPr lang="en-US" dirty="0"/>
              <a:t>Concertive controls are shaped and negotiated by work groups. Recall Managing Teams.</a:t>
            </a:r>
          </a:p>
        </p:txBody>
      </p:sp>
      <p:sp>
        <p:nvSpPr>
          <p:cNvPr id="4" name="Slide Number Placeholder 3"/>
          <p:cNvSpPr>
            <a:spLocks noGrp="1"/>
          </p:cNvSpPr>
          <p:nvPr>
            <p:ph type="sldNum" sz="quarter" idx="10"/>
          </p:nvPr>
        </p:nvSpPr>
        <p:spPr/>
        <p:txBody>
          <a:bodyPr/>
          <a:lstStyle/>
          <a:p>
            <a:fld id="{7951B1A0-B50E-4282-B6B1-7D1AAB70E664}" type="slidenum">
              <a:rPr lang="en-US" smtClean="0"/>
              <a:t>197</a:t>
            </a:fld>
            <a:endParaRPr lang="en-US" dirty="0"/>
          </a:p>
        </p:txBody>
      </p:sp>
    </p:spTree>
    <p:extLst>
      <p:ext uri="{BB962C8B-B14F-4D97-AF65-F5344CB8AC3E}">
        <p14:creationId xmlns:p14="http://schemas.microsoft.com/office/powerpoint/2010/main" val="40633644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final element to control is to determine </a:t>
            </a:r>
            <a:r>
              <a:rPr lang="en-US" b="1" dirty="0"/>
              <a:t>what to control</a:t>
            </a:r>
            <a:r>
              <a:rPr lang="en-US" dirty="0"/>
              <a:t>. If you control for one thing you will likely miss critical success factors. However, if you control too many things managers and employees can become confused about what is really important.</a:t>
            </a:r>
          </a:p>
        </p:txBody>
      </p:sp>
      <p:sp>
        <p:nvSpPr>
          <p:cNvPr id="4" name="Slide Number Placeholder 3"/>
          <p:cNvSpPr>
            <a:spLocks noGrp="1"/>
          </p:cNvSpPr>
          <p:nvPr>
            <p:ph type="sldNum" sz="quarter" idx="10"/>
          </p:nvPr>
        </p:nvSpPr>
        <p:spPr/>
        <p:txBody>
          <a:bodyPr/>
          <a:lstStyle/>
          <a:p>
            <a:fld id="{7951B1A0-B50E-4282-B6B1-7D1AAB70E664}" type="slidenum">
              <a:rPr lang="en-US" smtClean="0"/>
              <a:t>198</a:t>
            </a:fld>
            <a:endParaRPr lang="en-US" dirty="0"/>
          </a:p>
        </p:txBody>
      </p:sp>
    </p:spTree>
    <p:extLst>
      <p:ext uri="{BB962C8B-B14F-4D97-AF65-F5344CB8AC3E}">
        <p14:creationId xmlns:p14="http://schemas.microsoft.com/office/powerpoint/2010/main" val="361407033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EVA</a:t>
            </a:r>
            <a:r>
              <a:rPr lang="en-US" baseline="0" dirty="0"/>
              <a:t> (“you borrow money at a certain rate and invest it at a higher rate and pocket the difference”).</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199</a:t>
            </a:fld>
            <a:endParaRPr lang="en-US" dirty="0"/>
          </a:p>
        </p:txBody>
      </p:sp>
    </p:spTree>
    <p:extLst>
      <p:ext uri="{BB962C8B-B14F-4D97-AF65-F5344CB8AC3E}">
        <p14:creationId xmlns:p14="http://schemas.microsoft.com/office/powerpoint/2010/main" val="152840447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NPS discussed more on the next slide.</a:t>
            </a:r>
          </a:p>
        </p:txBody>
      </p:sp>
      <p:sp>
        <p:nvSpPr>
          <p:cNvPr id="4" name="Slide Number Placeholder 3"/>
          <p:cNvSpPr>
            <a:spLocks noGrp="1"/>
          </p:cNvSpPr>
          <p:nvPr>
            <p:ph type="sldNum" sz="quarter" idx="10"/>
          </p:nvPr>
        </p:nvSpPr>
        <p:spPr/>
        <p:txBody>
          <a:bodyPr/>
          <a:lstStyle/>
          <a:p>
            <a:fld id="{7951B1A0-B50E-4282-B6B1-7D1AAB70E664}" type="slidenum">
              <a:rPr lang="en-US" smtClean="0"/>
              <a:t>200</a:t>
            </a:fld>
            <a:endParaRPr lang="en-US" dirty="0"/>
          </a:p>
        </p:txBody>
      </p:sp>
    </p:spTree>
    <p:extLst>
      <p:ext uri="{BB962C8B-B14F-4D97-AF65-F5344CB8AC3E}">
        <p14:creationId xmlns:p14="http://schemas.microsoft.com/office/powerpoint/2010/main" val="301689412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201</a:t>
            </a:fld>
            <a:endParaRPr lang="en-US" dirty="0"/>
          </a:p>
        </p:txBody>
      </p:sp>
    </p:spTree>
    <p:extLst>
      <p:ext uri="{BB962C8B-B14F-4D97-AF65-F5344CB8AC3E}">
        <p14:creationId xmlns:p14="http://schemas.microsoft.com/office/powerpoint/2010/main" val="147207840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quality experiences: Costco; Nordstrom's; Southwest Airline</a:t>
            </a:r>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202</a:t>
            </a:fld>
            <a:endParaRPr lang="en-US" dirty="0"/>
          </a:p>
        </p:txBody>
      </p:sp>
    </p:spTree>
    <p:extLst>
      <p:ext uri="{BB962C8B-B14F-4D97-AF65-F5344CB8AC3E}">
        <p14:creationId xmlns:p14="http://schemas.microsoft.com/office/powerpoint/2010/main" val="19661675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last slide on Control.</a:t>
            </a:r>
          </a:p>
          <a:p>
            <a:r>
              <a:rPr lang="en-US" dirty="0"/>
              <a:t>Amazon</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203</a:t>
            </a:fld>
            <a:endParaRPr lang="en-US" dirty="0"/>
          </a:p>
        </p:txBody>
      </p:sp>
    </p:spTree>
    <p:extLst>
      <p:ext uri="{BB962C8B-B14F-4D97-AF65-F5344CB8AC3E}">
        <p14:creationId xmlns:p14="http://schemas.microsoft.com/office/powerpoint/2010/main" val="138959050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What businesses / organizations use consumer data? IRS, CSULA, Amazon, Google, Facebook, Target, Netflix, Political consultants</a:t>
            </a:r>
          </a:p>
          <a:p>
            <a:r>
              <a:rPr lang="en-US" sz="1800" dirty="0"/>
              <a:t>Your mobile carrier, Hospitals and health care, most financial institutions, Insurance companies, all employers.</a:t>
            </a:r>
          </a:p>
        </p:txBody>
      </p:sp>
      <p:sp>
        <p:nvSpPr>
          <p:cNvPr id="4" name="Slide Number Placeholder 3"/>
          <p:cNvSpPr>
            <a:spLocks noGrp="1"/>
          </p:cNvSpPr>
          <p:nvPr>
            <p:ph type="sldNum" sz="quarter" idx="10"/>
          </p:nvPr>
        </p:nvSpPr>
        <p:spPr/>
        <p:txBody>
          <a:bodyPr/>
          <a:lstStyle/>
          <a:p>
            <a:fld id="{7951B1A0-B50E-4282-B6B1-7D1AAB70E664}" type="slidenum">
              <a:rPr lang="en-US" smtClean="0"/>
              <a:t>204</a:t>
            </a:fld>
            <a:endParaRPr lang="en-US" dirty="0"/>
          </a:p>
        </p:txBody>
      </p:sp>
    </p:spTree>
    <p:extLst>
      <p:ext uri="{BB962C8B-B14F-4D97-AF65-F5344CB8AC3E}">
        <p14:creationId xmlns:p14="http://schemas.microsoft.com/office/powerpoint/2010/main" val="294253618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Bottom line is that protecting data is important and costly.</a:t>
            </a:r>
          </a:p>
          <a:p>
            <a:r>
              <a:rPr lang="en-US" dirty="0"/>
              <a:t>Yahoo video : 3:29 minutes</a:t>
            </a:r>
          </a:p>
          <a:p>
            <a:r>
              <a:rPr lang="en-US" dirty="0"/>
              <a:t>Facebook video 6:16 minutes</a:t>
            </a:r>
          </a:p>
        </p:txBody>
      </p:sp>
      <p:sp>
        <p:nvSpPr>
          <p:cNvPr id="4" name="Slide Number Placeholder 3"/>
          <p:cNvSpPr>
            <a:spLocks noGrp="1"/>
          </p:cNvSpPr>
          <p:nvPr>
            <p:ph type="sldNum" sz="quarter" idx="10"/>
          </p:nvPr>
        </p:nvSpPr>
        <p:spPr/>
        <p:txBody>
          <a:bodyPr/>
          <a:lstStyle/>
          <a:p>
            <a:fld id="{7951B1A0-B50E-4282-B6B1-7D1AAB70E664}" type="slidenum">
              <a:rPr lang="en-US" smtClean="0"/>
              <a:t>205</a:t>
            </a:fld>
            <a:endParaRPr lang="en-US" dirty="0"/>
          </a:p>
        </p:txBody>
      </p:sp>
    </p:spTree>
    <p:extLst>
      <p:ext uri="{BB962C8B-B14F-4D97-AF65-F5344CB8AC3E}">
        <p14:creationId xmlns:p14="http://schemas.microsoft.com/office/powerpoint/2010/main" val="196795281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 how is information strategic?</a:t>
            </a:r>
          </a:p>
          <a:p>
            <a:r>
              <a:rPr lang="en-US" dirty="0"/>
              <a:t>Why is it difficult to have a sustainable competitive advantage? Wireless carriers; airlines; shipping services; Netflix</a:t>
            </a:r>
          </a:p>
        </p:txBody>
      </p:sp>
      <p:sp>
        <p:nvSpPr>
          <p:cNvPr id="4" name="Slide Number Placeholder 3"/>
          <p:cNvSpPr>
            <a:spLocks noGrp="1"/>
          </p:cNvSpPr>
          <p:nvPr>
            <p:ph type="sldNum" sz="quarter" idx="10"/>
          </p:nvPr>
        </p:nvSpPr>
        <p:spPr/>
        <p:txBody>
          <a:bodyPr/>
          <a:lstStyle/>
          <a:p>
            <a:fld id="{7951B1A0-B50E-4282-B6B1-7D1AAB70E664}" type="slidenum">
              <a:rPr lang="en-US" smtClean="0"/>
              <a:t>206</a:t>
            </a:fld>
            <a:endParaRPr lang="en-US" dirty="0"/>
          </a:p>
        </p:txBody>
      </p:sp>
    </p:spTree>
    <p:extLst>
      <p:ext uri="{BB962C8B-B14F-4D97-AF65-F5344CB8AC3E}">
        <p14:creationId xmlns:p14="http://schemas.microsoft.com/office/powerpoint/2010/main" val="362945049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How do companies capture information – e.g.., Starbucks: Gold card; free WiFi</a:t>
            </a:r>
          </a:p>
        </p:txBody>
      </p:sp>
      <p:sp>
        <p:nvSpPr>
          <p:cNvPr id="4" name="Slide Number Placeholder 3"/>
          <p:cNvSpPr>
            <a:spLocks noGrp="1"/>
          </p:cNvSpPr>
          <p:nvPr>
            <p:ph type="sldNum" sz="quarter" idx="10"/>
          </p:nvPr>
        </p:nvSpPr>
        <p:spPr/>
        <p:txBody>
          <a:bodyPr/>
          <a:lstStyle/>
          <a:p>
            <a:fld id="{7951B1A0-B50E-4282-B6B1-7D1AAB70E664}" type="slidenum">
              <a:rPr lang="en-US" smtClean="0"/>
              <a:t>208</a:t>
            </a:fld>
            <a:endParaRPr lang="en-US" dirty="0"/>
          </a:p>
        </p:txBody>
      </p:sp>
    </p:spTree>
    <p:extLst>
      <p:ext uri="{BB962C8B-B14F-4D97-AF65-F5344CB8AC3E}">
        <p14:creationId xmlns:p14="http://schemas.microsoft.com/office/powerpoint/2010/main" val="368900487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10:00 about protecting info.</a:t>
            </a:r>
          </a:p>
          <a:p>
            <a:r>
              <a:rPr lang="en-US" dirty="0"/>
              <a:t>Businesses need to protect information that you have from theft / hacking and to protect the outflow of such information. Know what is confidential information and protect confidential information.</a:t>
            </a:r>
          </a:p>
        </p:txBody>
      </p:sp>
      <p:sp>
        <p:nvSpPr>
          <p:cNvPr id="4" name="Slide Number Placeholder 3"/>
          <p:cNvSpPr>
            <a:spLocks noGrp="1"/>
          </p:cNvSpPr>
          <p:nvPr>
            <p:ph type="sldNum" sz="quarter" idx="10"/>
          </p:nvPr>
        </p:nvSpPr>
        <p:spPr/>
        <p:txBody>
          <a:bodyPr/>
          <a:lstStyle/>
          <a:p>
            <a:fld id="{7951B1A0-B50E-4282-B6B1-7D1AAB70E664}" type="slidenum">
              <a:rPr lang="en-US" smtClean="0"/>
              <a:t>210</a:t>
            </a:fld>
            <a:endParaRPr lang="en-US" dirty="0"/>
          </a:p>
        </p:txBody>
      </p:sp>
    </p:spTree>
    <p:extLst>
      <p:ext uri="{BB962C8B-B14F-4D97-AF65-F5344CB8AC3E}">
        <p14:creationId xmlns:p14="http://schemas.microsoft.com/office/powerpoint/2010/main" val="221836078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Electronic data exchange – the transfer of data from one computer system to another by standardized messaging format without the need for human intervention. Think of Walmart and its suppliers</a:t>
            </a:r>
          </a:p>
          <a:p>
            <a:r>
              <a:rPr lang="en-US" dirty="0"/>
              <a:t>Web service enable a company to exchange data with outsiders in a way that can be read, transcribed and processed by computers in another company. Example in the text is an auto loan company’s exchange of information with auto dealers.</a:t>
            </a:r>
          </a:p>
          <a:p>
            <a:r>
              <a:rPr lang="en-US" dirty="0"/>
              <a:t>Extranet – networks that allow companies to conduct transactions with outsiders by giving them direct web based access to part of the companies intranet or information systems. (reservation system)</a:t>
            </a:r>
          </a:p>
        </p:txBody>
      </p:sp>
      <p:sp>
        <p:nvSpPr>
          <p:cNvPr id="4" name="Slide Number Placeholder 3"/>
          <p:cNvSpPr>
            <a:spLocks noGrp="1"/>
          </p:cNvSpPr>
          <p:nvPr>
            <p:ph type="sldNum" sz="quarter" idx="10"/>
          </p:nvPr>
        </p:nvSpPr>
        <p:spPr/>
        <p:txBody>
          <a:bodyPr/>
          <a:lstStyle/>
          <a:p>
            <a:fld id="{7951B1A0-B50E-4282-B6B1-7D1AAB70E664}" type="slidenum">
              <a:rPr lang="en-US" smtClean="0"/>
              <a:t>211</a:t>
            </a:fld>
            <a:endParaRPr lang="en-US" dirty="0"/>
          </a:p>
        </p:txBody>
      </p:sp>
    </p:spTree>
    <p:extLst>
      <p:ext uri="{BB962C8B-B14F-4D97-AF65-F5344CB8AC3E}">
        <p14:creationId xmlns:p14="http://schemas.microsoft.com/office/powerpoint/2010/main" val="3140987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artificial intelligence: IBM – Watson; Amazon – Echo; autonomous driving</a:t>
            </a:r>
          </a:p>
        </p:txBody>
      </p:sp>
      <p:sp>
        <p:nvSpPr>
          <p:cNvPr id="4" name="Slide Number Placeholder 3"/>
          <p:cNvSpPr>
            <a:spLocks noGrp="1"/>
          </p:cNvSpPr>
          <p:nvPr>
            <p:ph type="sldNum" sz="quarter" idx="10"/>
          </p:nvPr>
        </p:nvSpPr>
        <p:spPr/>
        <p:txBody>
          <a:bodyPr/>
          <a:lstStyle/>
          <a:p>
            <a:fld id="{7951B1A0-B50E-4282-B6B1-7D1AAB70E664}" type="slidenum">
              <a:rPr lang="en-US" smtClean="0"/>
              <a:t>212</a:t>
            </a:fld>
            <a:endParaRPr lang="en-US" dirty="0"/>
          </a:p>
        </p:txBody>
      </p:sp>
    </p:spTree>
    <p:extLst>
      <p:ext uri="{BB962C8B-B14F-4D97-AF65-F5344CB8AC3E}">
        <p14:creationId xmlns:p14="http://schemas.microsoft.com/office/powerpoint/2010/main" val="257342425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slide – Managing Information</a:t>
            </a:r>
          </a:p>
        </p:txBody>
      </p:sp>
      <p:sp>
        <p:nvSpPr>
          <p:cNvPr id="4" name="Slide Number Placeholder 3"/>
          <p:cNvSpPr>
            <a:spLocks noGrp="1"/>
          </p:cNvSpPr>
          <p:nvPr>
            <p:ph type="sldNum" sz="quarter" idx="10"/>
          </p:nvPr>
        </p:nvSpPr>
        <p:spPr/>
        <p:txBody>
          <a:bodyPr/>
          <a:lstStyle/>
          <a:p>
            <a:fld id="{7951B1A0-B50E-4282-B6B1-7D1AAB70E664}" type="slidenum">
              <a:rPr lang="en-US" smtClean="0"/>
              <a:t>213</a:t>
            </a:fld>
            <a:endParaRPr lang="en-US" dirty="0"/>
          </a:p>
        </p:txBody>
      </p:sp>
    </p:spTree>
    <p:extLst>
      <p:ext uri="{BB962C8B-B14F-4D97-AF65-F5344CB8AC3E}">
        <p14:creationId xmlns:p14="http://schemas.microsoft.com/office/powerpoint/2010/main" val="124705886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view Honda and Toyota as making </a:t>
            </a:r>
            <a:r>
              <a:rPr lang="en-US" b="1" dirty="0"/>
              <a:t>high quality </a:t>
            </a:r>
            <a:r>
              <a:rPr lang="en-US" dirty="0"/>
              <a:t>vehicles.</a:t>
            </a:r>
          </a:p>
          <a:p>
            <a:r>
              <a:rPr lang="en-US" dirty="0"/>
              <a:t>What firms do you view as high quality?</a:t>
            </a:r>
          </a:p>
        </p:txBody>
      </p:sp>
      <p:sp>
        <p:nvSpPr>
          <p:cNvPr id="4" name="Slide Number Placeholder 3"/>
          <p:cNvSpPr>
            <a:spLocks noGrp="1"/>
          </p:cNvSpPr>
          <p:nvPr>
            <p:ph type="sldNum" sz="quarter" idx="10"/>
          </p:nvPr>
        </p:nvSpPr>
        <p:spPr/>
        <p:txBody>
          <a:bodyPr/>
          <a:lstStyle/>
          <a:p>
            <a:fld id="{7951B1A0-B50E-4282-B6B1-7D1AAB70E664}" type="slidenum">
              <a:rPr lang="en-US" smtClean="0"/>
              <a:t>217</a:t>
            </a:fld>
            <a:endParaRPr lang="en-US" dirty="0"/>
          </a:p>
        </p:txBody>
      </p:sp>
    </p:spTree>
    <p:extLst>
      <p:ext uri="{BB962C8B-B14F-4D97-AF65-F5344CB8AC3E}">
        <p14:creationId xmlns:p14="http://schemas.microsoft.com/office/powerpoint/2010/main" val="199555871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 to order – some high end cars, tractors, designer gowns</a:t>
            </a:r>
          </a:p>
          <a:p>
            <a:r>
              <a:rPr lang="en-US" dirty="0"/>
              <a:t>Assemble to order – some degree of specialization such as options on cars, high end men’s suits</a:t>
            </a:r>
          </a:p>
          <a:p>
            <a:r>
              <a:rPr lang="en-US" dirty="0"/>
              <a:t>Make to stock – appliances, most clothes like jeans</a:t>
            </a:r>
          </a:p>
        </p:txBody>
      </p:sp>
      <p:sp>
        <p:nvSpPr>
          <p:cNvPr id="4" name="Slide Number Placeholder 3"/>
          <p:cNvSpPr>
            <a:spLocks noGrp="1"/>
          </p:cNvSpPr>
          <p:nvPr>
            <p:ph type="sldNum" sz="quarter" idx="10"/>
          </p:nvPr>
        </p:nvSpPr>
        <p:spPr/>
        <p:txBody>
          <a:bodyPr/>
          <a:lstStyle/>
          <a:p>
            <a:fld id="{7951B1A0-B50E-4282-B6B1-7D1AAB70E664}" type="slidenum">
              <a:rPr lang="en-US" smtClean="0"/>
              <a:t>221</a:t>
            </a:fld>
            <a:endParaRPr lang="en-US" dirty="0"/>
          </a:p>
        </p:txBody>
      </p:sp>
    </p:spTree>
    <p:extLst>
      <p:ext uri="{BB962C8B-B14F-4D97-AF65-F5344CB8AC3E}">
        <p14:creationId xmlns:p14="http://schemas.microsoft.com/office/powerpoint/2010/main" val="142205808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Continuous-flow operations - </a:t>
            </a:r>
            <a:r>
              <a:rPr lang="en-US" sz="1200" dirty="0">
                <a:latin typeface="Calibri" panose="020F0502020204030204" pitchFamily="34" charset="0"/>
                <a:cs typeface="Calibri" panose="020F0502020204030204" pitchFamily="34" charset="0"/>
              </a:rPr>
              <a:t>. (Enables higher production speed and output but reduces flexibility)</a:t>
            </a:r>
          </a:p>
          <a:p>
            <a:endParaRPr lang="en-US" dirty="0"/>
          </a:p>
        </p:txBody>
      </p:sp>
      <p:sp>
        <p:nvSpPr>
          <p:cNvPr id="4" name="Slide Number Placeholder 3"/>
          <p:cNvSpPr>
            <a:spLocks noGrp="1"/>
          </p:cNvSpPr>
          <p:nvPr>
            <p:ph type="sldNum" sz="quarter" idx="10"/>
          </p:nvPr>
        </p:nvSpPr>
        <p:spPr/>
        <p:txBody>
          <a:bodyPr/>
          <a:lstStyle/>
          <a:p>
            <a:fld id="{7951B1A0-B50E-4282-B6B1-7D1AAB70E664}" type="slidenum">
              <a:rPr lang="en-US" smtClean="0"/>
              <a:t>222</a:t>
            </a:fld>
            <a:endParaRPr lang="en-US" dirty="0"/>
          </a:p>
        </p:txBody>
      </p:sp>
    </p:spTree>
    <p:extLst>
      <p:ext uri="{BB962C8B-B14F-4D97-AF65-F5344CB8AC3E}">
        <p14:creationId xmlns:p14="http://schemas.microsoft.com/office/powerpoint/2010/main" val="155234205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slide prior to thank you.</a:t>
            </a:r>
          </a:p>
        </p:txBody>
      </p:sp>
      <p:sp>
        <p:nvSpPr>
          <p:cNvPr id="4" name="Slide Number Placeholder 3"/>
          <p:cNvSpPr>
            <a:spLocks noGrp="1"/>
          </p:cNvSpPr>
          <p:nvPr>
            <p:ph type="sldNum" sz="quarter" idx="10"/>
          </p:nvPr>
        </p:nvSpPr>
        <p:spPr/>
        <p:txBody>
          <a:bodyPr/>
          <a:lstStyle/>
          <a:p>
            <a:fld id="{7951B1A0-B50E-4282-B6B1-7D1AAB70E664}" type="slidenum">
              <a:rPr lang="en-US" smtClean="0"/>
              <a:t>226</a:t>
            </a:fld>
            <a:endParaRPr lang="en-US" dirty="0"/>
          </a:p>
        </p:txBody>
      </p:sp>
    </p:spTree>
    <p:extLst>
      <p:ext uri="{BB962C8B-B14F-4D97-AF65-F5344CB8AC3E}">
        <p14:creationId xmlns:p14="http://schemas.microsoft.com/office/powerpoint/2010/main" val="1544921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968423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2384524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1748210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116806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1467997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405377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2619576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108207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897114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481886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39115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2768954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6485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1182945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3727758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364849-0168-47CB-9155-B0E5D121E285}" type="datetimeFigureOut">
              <a:rPr lang="en-US" smtClean="0"/>
              <a:t>11/14/19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51CE72-251C-413B-9DC2-B3FF33FD3060}" type="slidenum">
              <a:rPr lang="en-US" smtClean="0"/>
              <a:t>‹#›</a:t>
            </a:fld>
            <a:endParaRPr lang="en-US" dirty="0"/>
          </a:p>
        </p:txBody>
      </p:sp>
    </p:spTree>
    <p:extLst>
      <p:ext uri="{BB962C8B-B14F-4D97-AF65-F5344CB8AC3E}">
        <p14:creationId xmlns:p14="http://schemas.microsoft.com/office/powerpoint/2010/main" val="3389019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364849-0168-47CB-9155-B0E5D121E285}" type="datetimeFigureOut">
              <a:rPr lang="en-US" smtClean="0"/>
              <a:t>11/14/19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A51CE72-251C-413B-9DC2-B3FF33FD3060}" type="slidenum">
              <a:rPr lang="en-US" smtClean="0"/>
              <a:t>‹#›</a:t>
            </a:fld>
            <a:endParaRPr lang="en-US" dirty="0"/>
          </a:p>
        </p:txBody>
      </p:sp>
    </p:spTree>
    <p:extLst>
      <p:ext uri="{BB962C8B-B14F-4D97-AF65-F5344CB8AC3E}">
        <p14:creationId xmlns:p14="http://schemas.microsoft.com/office/powerpoint/2010/main" val="104029371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investopedia.com/terms/k/kpi.asp" TargetMode="External"/><Relationship Id="rId2" Type="http://schemas.openxmlformats.org/officeDocument/2006/relationships/hyperlink" Target="https://www.investopedia.com/terms/b/businessmodel.as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EobeHwOw3S4"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uINIExpJ3I"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Lhwhgf01Ozw"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ftc.gov/news-events/press-releases/2019/09/google-youtube-will-pay-record-170-million-alleged-violations" TargetMode="External"/><Relationship Id="rId2" Type="http://schemas.openxmlformats.org/officeDocument/2006/relationships/hyperlink" Target="https://www.nytimes.com/2019/09/03/business/walmart-guns-ammunition-sales.html" TargetMode="External"/><Relationship Id="rId1" Type="http://schemas.openxmlformats.org/officeDocument/2006/relationships/slideLayout" Target="../slideLayouts/slideLayout2.xml"/><Relationship Id="rId4" Type="http://schemas.openxmlformats.org/officeDocument/2006/relationships/hyperlink" Target="https://www.nbclosangeles.com/news/local/usc-college-admissions-scandal-donations-parents-559405291.html"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amgen.com/responsibility/"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youtube.com/watch?v=R41Ok1tKPZ4"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q1tOQgYJEf8"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Ws5uhPmrJp4"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thebalance.com/the-most-diversified-companies-in-the-stock-market-4169730" TargetMode="External"/><Relationship Id="rId2" Type="http://schemas.openxmlformats.org/officeDocument/2006/relationships/hyperlink" Target="https://www.investopedia.com/articles/markets/102715/top-6-companies-owned-berkshire-hathaway.asp"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hbr.org/video/3590615226001/the-explainer-porters-five-forces"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www.youtube.com/watch?v=Rm1v7ll2iMk"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hyperlink" Target="https://www.youtube.com/watch?v=aM3nKesurlY"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hyperlink" Target="https://www.youtube.com/watch?v=jiDQDLnEXdA"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hyperlink" Target="https://www.osha.gov/as/opa/worker/employer-responsibility.html" TargetMode="External"/><Relationship Id="rId5" Type="http://schemas.openxmlformats.org/officeDocument/2006/relationships/hyperlink" Target="https://www.eeoc.gov/laws/statutes/" TargetMode="External"/><Relationship Id="rId4" Type="http://schemas.openxmlformats.org/officeDocument/2006/relationships/hyperlink" Target="https://www.dol.gov/general/aboutdol/majorlaws"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s://www.nytimes.com/topic/subject/sexual-harassment"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s://www.youtube.com/watch?v=2lEp4TVpxgA" TargetMode="External"/><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hyperlink" Target="https://www.youtube.com/watch?v=KqoGfr6O4WY" TargetMode="External"/><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hyperlink" Target="https://www.youtube.com/watch?v=XoxRc0uJneQ" TargetMode="Externa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hyperlink" Target="https://www.youtube.com/watch?v=_788Rkb0EQA" TargetMode="External"/><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hyperlink" Target="https://www.youtube.com/watch?v=5pdQZXBjics" TargetMode="External"/><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hyperlink" Target="https://www.youtube.com/watch?v=SEDvD1IICfE"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communicationmgmt.usc.edu/blog/4-great-communicators-and-what-theyve-taught-us/" TargetMode="External"/><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hyperlink" Target="https://video.search.yahoo.com/search/video?fr=mcafee&amp;p=communication+skills+youtube#id=1&amp;vid=e0db261d42d6b645ea20b289552787f9&amp;action=click" TargetMode="External"/><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hyperlink" Target="https://www.youtube.com/watch?v=XZb6eHdi_os" TargetMode="External"/><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hyperlink" Target="https://www.youtube.com/watch?v=_nRPuSyWQJk" TargetMode="Externa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https://www.bernsteincrisismanagement.com/the-10-steps-of-crisis-communications/" TargetMode="External"/><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hyperlink" Target="https://www.rockdovesolutions.com/blog/the-legal-consideration-for-the-new-rules-of-crisis-management" TargetMode="External"/></Relationships>
</file>

<file path=ppt/slides/_rels/slide190.xml.rels><?xml version="1.0" encoding="UTF-8" standalone="yes"?>
<Relationships xmlns="http://schemas.openxmlformats.org/package/2006/relationships"><Relationship Id="rId3" Type="http://schemas.openxmlformats.org/officeDocument/2006/relationships/hyperlink" Target="https://www.inc.com/travis-bradberry/8-secrets-of-great-communicators.html" TargetMode="External"/><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hyperlink" Target="https://www.youtube.com/watch?v=QdGfMrdE4f8" TargetMode="External"/><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hyperlink" Target="https://www.youtube.com/watch?v=sQMTT_aa47w" TargetMode="External"/><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hyperlink" Target="https://www.youtube.com/watch?v=VDR8qGmyEQg" TargetMode="Externa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hyperlink" Target="https://www.youtube.com/watch?v=GXM6bBRgKog" TargetMode="External"/><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s://www.icas.com/ca-today-news/10-companies-using-big-data" TargetMode="External"/><Relationship Id="rId2" Type="http://schemas.openxmlformats.org/officeDocument/2006/relationships/notesSlide" Target="../notesSlides/notesSlide139.xml"/><Relationship Id="rId1" Type="http://schemas.openxmlformats.org/officeDocument/2006/relationships/slideLayout" Target="../slideLayouts/slideLayout7.xml"/><Relationship Id="rId4" Type="http://schemas.openxmlformats.org/officeDocument/2006/relationships/hyperlink" Target="https://www.youtube.com/watch?v=fIR-RbA-R4s" TargetMode="External"/></Relationships>
</file>

<file path=ppt/slides/_rels/slide2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80588" y="965199"/>
            <a:ext cx="6766078" cy="4927601"/>
          </a:xfrm>
        </p:spPr>
        <p:txBody>
          <a:bodyPr anchor="ctr">
            <a:normAutofit/>
          </a:bodyPr>
          <a:lstStyle/>
          <a:p>
            <a:pPr algn="l"/>
            <a:r>
              <a:rPr lang="en-US" sz="5400" dirty="0">
                <a:solidFill>
                  <a:schemeClr val="tx1">
                    <a:lumMod val="85000"/>
                    <a:lumOff val="15000"/>
                  </a:schemeClr>
                </a:solidFill>
                <a:latin typeface="Calibri" panose="020F0502020204030204" pitchFamily="34" charset="0"/>
                <a:cs typeface="Calibri" panose="020F0502020204030204" pitchFamily="34" charset="0"/>
              </a:rPr>
              <a:t>MGMT 3070</a:t>
            </a:r>
            <a:br>
              <a:rPr lang="en-US" sz="5400" dirty="0">
                <a:solidFill>
                  <a:schemeClr val="tx1">
                    <a:lumMod val="85000"/>
                    <a:lumOff val="15000"/>
                  </a:schemeClr>
                </a:solidFill>
                <a:latin typeface="Calibri" panose="020F0502020204030204" pitchFamily="34" charset="0"/>
                <a:cs typeface="Calibri" panose="020F0502020204030204" pitchFamily="34" charset="0"/>
              </a:rPr>
            </a:br>
            <a:r>
              <a:rPr lang="en-US" sz="5400" dirty="0">
                <a:solidFill>
                  <a:schemeClr val="tx1">
                    <a:lumMod val="85000"/>
                    <a:lumOff val="15000"/>
                  </a:schemeClr>
                </a:solidFill>
                <a:latin typeface="Calibri" panose="020F0502020204030204" pitchFamily="34" charset="0"/>
                <a:cs typeface="Calibri" panose="020F0502020204030204" pitchFamily="34" charset="0"/>
              </a:rPr>
              <a:t>Organizational Behavior and Management</a:t>
            </a:r>
          </a:p>
        </p:txBody>
      </p:sp>
      <p:sp>
        <p:nvSpPr>
          <p:cNvPr id="3" name="Subtitle 2"/>
          <p:cNvSpPr>
            <a:spLocks noGrp="1"/>
          </p:cNvSpPr>
          <p:nvPr>
            <p:ph type="subTitle" idx="1"/>
          </p:nvPr>
        </p:nvSpPr>
        <p:spPr>
          <a:xfrm>
            <a:off x="1023257" y="965198"/>
            <a:ext cx="2707937" cy="4927602"/>
          </a:xfrm>
        </p:spPr>
        <p:txBody>
          <a:bodyPr anchor="ctr">
            <a:normAutofit/>
          </a:bodyPr>
          <a:lstStyle/>
          <a:p>
            <a:pPr algn="r"/>
            <a:r>
              <a:rPr lang="en-US" sz="2000" dirty="0">
                <a:solidFill>
                  <a:schemeClr val="accent1"/>
                </a:solidFill>
                <a:latin typeface="Calibri" panose="020F0502020204030204" pitchFamily="34" charset="0"/>
                <a:cs typeface="Calibri" panose="020F0502020204030204" pitchFamily="34" charset="0"/>
              </a:rPr>
              <a:t>Timothy McCallion</a:t>
            </a:r>
          </a:p>
          <a:p>
            <a:pPr algn="r"/>
            <a:r>
              <a:rPr lang="en-US" sz="2000" dirty="0">
                <a:solidFill>
                  <a:schemeClr val="accent1"/>
                </a:solidFill>
                <a:latin typeface="Calibri" panose="020F0502020204030204" pitchFamily="34" charset="0"/>
                <a:cs typeface="Calibri" panose="020F0502020204030204" pitchFamily="34" charset="0"/>
              </a:rPr>
              <a:t>Lecturer</a:t>
            </a:r>
          </a:p>
        </p:txBody>
      </p:sp>
    </p:spTree>
    <p:extLst>
      <p:ext uri="{BB962C8B-B14F-4D97-AF65-F5344CB8AC3E}">
        <p14:creationId xmlns:p14="http://schemas.microsoft.com/office/powerpoint/2010/main" val="1906019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a:t>
            </a:r>
          </a:p>
        </p:txBody>
      </p:sp>
      <p:sp>
        <p:nvSpPr>
          <p:cNvPr id="3" name="Content Placeholder 2"/>
          <p:cNvSpPr>
            <a:spLocks noGrp="1"/>
          </p:cNvSpPr>
          <p:nvPr>
            <p:ph idx="1"/>
          </p:nvPr>
        </p:nvSpPr>
        <p:spPr/>
        <p:txBody>
          <a:bodyPr>
            <a:normAutofit lnSpcReduction="10000"/>
          </a:bodyPr>
          <a:lstStyle/>
          <a:p>
            <a:r>
              <a:rPr lang="en-US" sz="2000" dirty="0">
                <a:latin typeface="Calibri" panose="020F0502020204030204" pitchFamily="34" charset="0"/>
                <a:cs typeface="Calibri" panose="020F0502020204030204" pitchFamily="34" charset="0"/>
              </a:rPr>
              <a:t>What is Management?</a:t>
            </a:r>
          </a:p>
          <a:p>
            <a:endParaRPr lang="en-US" sz="2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A process of getting things done </a:t>
            </a:r>
            <a:r>
              <a:rPr lang="en-US" sz="2000" b="1" dirty="0">
                <a:latin typeface="Calibri" panose="020F0502020204030204" pitchFamily="34" charset="0"/>
                <a:cs typeface="Calibri" panose="020F0502020204030204" pitchFamily="34" charset="0"/>
              </a:rPr>
              <a:t>efficiently</a:t>
            </a:r>
            <a:r>
              <a:rPr lang="en-US" sz="2000" dirty="0">
                <a:latin typeface="Calibri" panose="020F0502020204030204" pitchFamily="34" charset="0"/>
                <a:cs typeface="Calibri" panose="020F0502020204030204" pitchFamily="34" charset="0"/>
              </a:rPr>
              <a:t> and </a:t>
            </a:r>
            <a:r>
              <a:rPr lang="en-US" sz="2000" b="1" dirty="0">
                <a:latin typeface="Calibri" panose="020F0502020204030204" pitchFamily="34" charset="0"/>
                <a:cs typeface="Calibri" panose="020F0502020204030204" pitchFamily="34" charset="0"/>
              </a:rPr>
              <a:t>effectively</a:t>
            </a:r>
            <a:r>
              <a:rPr lang="en-US" sz="2000" dirty="0">
                <a:latin typeface="Calibri" panose="020F0502020204030204" pitchFamily="34" charset="0"/>
                <a:cs typeface="Calibri" panose="020F0502020204030204" pitchFamily="34" charset="0"/>
              </a:rPr>
              <a:t> with and </a:t>
            </a:r>
            <a:r>
              <a:rPr lang="en-US" sz="2000" b="1" dirty="0">
                <a:latin typeface="Calibri" panose="020F0502020204030204" pitchFamily="34" charset="0"/>
                <a:cs typeface="Calibri" panose="020F0502020204030204" pitchFamily="34" charset="0"/>
              </a:rPr>
              <a:t>through others.</a:t>
            </a:r>
          </a:p>
          <a:p>
            <a:pPr lvl="1"/>
            <a:endParaRPr lang="en-US" sz="2000" b="1"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Efficiency – Getting work done with a minimum of effort, expense, or waste (quickly, input vs. output)</a:t>
            </a:r>
          </a:p>
          <a:p>
            <a:pPr lvl="1"/>
            <a:endParaRPr lang="en-US" sz="2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Effectiveness – accomplishing tasks that help fulfill organizational objectives (goals)</a:t>
            </a:r>
          </a:p>
          <a:p>
            <a:pPr marL="0" indent="0">
              <a:buNone/>
            </a:pPr>
            <a:endParaRPr lang="en-US" dirty="0"/>
          </a:p>
          <a:p>
            <a:pPr lvl="1"/>
            <a:endParaRPr lang="en-US" dirty="0"/>
          </a:p>
          <a:p>
            <a:endParaRPr lang="en-US" dirty="0"/>
          </a:p>
          <a:p>
            <a:pPr marL="457200" lvl="1" indent="0">
              <a:buNone/>
            </a:pPr>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2761662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a:t>
            </a:r>
          </a:p>
        </p:txBody>
      </p:sp>
      <p:sp>
        <p:nvSpPr>
          <p:cNvPr id="3" name="Content Placeholder 2"/>
          <p:cNvSpPr>
            <a:spLocks noGrp="1"/>
          </p:cNvSpPr>
          <p:nvPr>
            <p:ph idx="1"/>
          </p:nvPr>
        </p:nvSpPr>
        <p:spPr/>
        <p:txBody>
          <a:bodyPr>
            <a:noAutofit/>
          </a:bodyPr>
          <a:lstStyle/>
          <a:p>
            <a:r>
              <a:rPr lang="en-US" sz="2000" dirty="0">
                <a:latin typeface="Calibri" panose="020F0502020204030204" pitchFamily="34" charset="0"/>
                <a:cs typeface="Calibri" panose="020F0502020204030204" pitchFamily="34" charset="0"/>
              </a:rPr>
              <a:t>Peter Drucker – was a well known writer, professor, and management consultant.</a:t>
            </a:r>
          </a:p>
          <a:p>
            <a:pPr lvl="1"/>
            <a:r>
              <a:rPr lang="en-US" sz="2000" dirty="0">
                <a:latin typeface="Calibri" panose="020F0502020204030204" pitchFamily="34" charset="0"/>
                <a:cs typeface="Calibri" panose="020F0502020204030204" pitchFamily="34" charset="0"/>
              </a:rPr>
              <a:t>“Management is doing things right; leadership is doing the right things”</a:t>
            </a:r>
          </a:p>
          <a:p>
            <a:r>
              <a:rPr lang="en-US" sz="2000" dirty="0">
                <a:latin typeface="Calibri" panose="020F0502020204030204" pitchFamily="34" charset="0"/>
                <a:cs typeface="Calibri" panose="020F0502020204030204" pitchFamily="34" charset="0"/>
              </a:rPr>
              <a:t>Stephen Covey – was an educator, author, businessman.</a:t>
            </a:r>
          </a:p>
          <a:p>
            <a:pPr lvl="1"/>
            <a:r>
              <a:rPr lang="en-US" sz="2000" dirty="0">
                <a:latin typeface="Calibri" panose="020F0502020204030204" pitchFamily="34" charset="0"/>
                <a:cs typeface="Calibri" panose="020F0502020204030204" pitchFamily="34" charset="0"/>
              </a:rPr>
              <a:t>“Effective leadership is putting first thing first. Effective management is discipline carrying it out”.</a:t>
            </a:r>
          </a:p>
          <a:p>
            <a:r>
              <a:rPr lang="en-US" sz="2000" dirty="0">
                <a:latin typeface="Calibri" panose="020F0502020204030204" pitchFamily="34" charset="0"/>
                <a:cs typeface="Calibri" panose="020F0502020204030204" pitchFamily="34" charset="0"/>
              </a:rPr>
              <a:t>Business Dictionary</a:t>
            </a:r>
          </a:p>
          <a:p>
            <a:pPr lvl="1"/>
            <a:r>
              <a:rPr lang="en-US" sz="2000" dirty="0">
                <a:latin typeface="Calibri" panose="020F0502020204030204" pitchFamily="34" charset="0"/>
                <a:cs typeface="Calibri" panose="020F0502020204030204" pitchFamily="34" charset="0"/>
              </a:rPr>
              <a:t>The organization and coordination of the activities of a business in order to achieve defined objectives.</a:t>
            </a:r>
          </a:p>
        </p:txBody>
      </p:sp>
    </p:spTree>
    <p:extLst>
      <p:ext uri="{BB962C8B-B14F-4D97-AF65-F5344CB8AC3E}">
        <p14:creationId xmlns:p14="http://schemas.microsoft.com/office/powerpoint/2010/main" val="1687680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FC591-E43F-4284-8DE3-A764ED20C7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6400" y="1353600"/>
            <a:ext cx="8989199" cy="4511707"/>
          </a:xfrm>
          <a:prstGeom prst="rect">
            <a:avLst/>
          </a:prstGeom>
        </p:spPr>
      </p:pic>
      <p:sp>
        <p:nvSpPr>
          <p:cNvPr id="4" name="Title 3">
            <a:extLst>
              <a:ext uri="{FF2B5EF4-FFF2-40B4-BE49-F238E27FC236}">
                <a16:creationId xmlns:a16="http://schemas.microsoft.com/office/drawing/2014/main" id="{FB0BE9D1-8A26-4CEB-943B-058A2B7102C1}"/>
              </a:ext>
            </a:extLst>
          </p:cNvPr>
          <p:cNvSpPr>
            <a:spLocks noGrp="1"/>
          </p:cNvSpPr>
          <p:nvPr>
            <p:ph type="title" idx="4294967295"/>
          </p:nvPr>
        </p:nvSpPr>
        <p:spPr>
          <a:xfrm>
            <a:off x="0" y="365125"/>
            <a:ext cx="10515600" cy="1325563"/>
          </a:xfrm>
        </p:spPr>
        <p:txBody>
          <a:bodyPr/>
          <a:lstStyle/>
          <a:p>
            <a:pPr algn="ctr"/>
            <a:r>
              <a:rPr lang="en-US" dirty="0"/>
              <a:t>The Four Functions of Management</a:t>
            </a:r>
          </a:p>
        </p:txBody>
      </p:sp>
    </p:spTree>
    <p:extLst>
      <p:ext uri="{BB962C8B-B14F-4D97-AF65-F5344CB8AC3E}">
        <p14:creationId xmlns:p14="http://schemas.microsoft.com/office/powerpoint/2010/main" val="235901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8094-F62D-46C5-B288-6A63F66927C7}"/>
              </a:ext>
            </a:extLst>
          </p:cNvPr>
          <p:cNvSpPr>
            <a:spLocks noGrp="1"/>
          </p:cNvSpPr>
          <p:nvPr>
            <p:ph type="title"/>
          </p:nvPr>
        </p:nvSpPr>
        <p:spPr/>
        <p:txBody>
          <a:bodyPr/>
          <a:lstStyle/>
          <a:p>
            <a:pPr algn="ctr"/>
            <a:r>
              <a:rPr lang="en-US" dirty="0"/>
              <a:t>Organizational Behavior</a:t>
            </a:r>
          </a:p>
        </p:txBody>
      </p:sp>
      <p:sp>
        <p:nvSpPr>
          <p:cNvPr id="3" name="Content Placeholder 2">
            <a:extLst>
              <a:ext uri="{FF2B5EF4-FFF2-40B4-BE49-F238E27FC236}">
                <a16:creationId xmlns:a16="http://schemas.microsoft.com/office/drawing/2014/main" id="{12793C81-511C-4E8F-AD17-F0CCD2AA1D56}"/>
              </a:ext>
            </a:extLst>
          </p:cNvPr>
          <p:cNvSpPr>
            <a:spLocks noGrp="1"/>
          </p:cNvSpPr>
          <p:nvPr>
            <p:ph idx="1"/>
          </p:nvPr>
        </p:nvSpPr>
        <p:spPr>
          <a:xfrm>
            <a:off x="677334" y="1679326"/>
            <a:ext cx="8596668" cy="3880773"/>
          </a:xfrm>
        </p:spPr>
        <p:txBody>
          <a:bodyPr>
            <a:normAutofit fontScale="25000" lnSpcReduction="20000"/>
          </a:bodyPr>
          <a:lstStyle/>
          <a:p>
            <a:pPr lvl="1"/>
            <a:r>
              <a:rPr lang="en-US" sz="8000" b="1" dirty="0">
                <a:solidFill>
                  <a:schemeClr val="tx2"/>
                </a:solidFill>
                <a:latin typeface="Calibri" panose="020F0502020204030204" pitchFamily="34" charset="0"/>
                <a:cs typeface="Calibri" panose="020F0502020204030204" pitchFamily="34" charset="0"/>
              </a:rPr>
              <a:t>Organizational behavior (OB) is the study of the way people interact within groups</a:t>
            </a:r>
            <a:r>
              <a:rPr lang="en-US" sz="8000" dirty="0">
                <a:solidFill>
                  <a:schemeClr val="tx2"/>
                </a:solidFill>
                <a:latin typeface="Calibri" panose="020F0502020204030204" pitchFamily="34" charset="0"/>
                <a:cs typeface="Calibri" panose="020F0502020204030204" pitchFamily="34" charset="0"/>
              </a:rPr>
              <a:t>. Normally this study is applied in an attempt to create more efficient business organizations. The central idea of the study of organizational behavior is that a scientific approach can be applied to the management of workers. Organizational behavior theories are used for human resource purposes to maximize the output from individual group members. (Investopedia)</a:t>
            </a:r>
          </a:p>
          <a:p>
            <a:pPr marL="457200" lvl="1" indent="0">
              <a:buNone/>
            </a:pPr>
            <a:endParaRPr lang="en-US" sz="8000" dirty="0">
              <a:solidFill>
                <a:schemeClr val="tx2"/>
              </a:solidFill>
              <a:latin typeface="Calibri" panose="020F0502020204030204" pitchFamily="34" charset="0"/>
              <a:cs typeface="Calibri" panose="020F0502020204030204" pitchFamily="34" charset="0"/>
            </a:endParaRPr>
          </a:p>
          <a:p>
            <a:pPr lvl="1"/>
            <a:r>
              <a:rPr lang="en-US" sz="8000" dirty="0">
                <a:solidFill>
                  <a:schemeClr val="tx2"/>
                </a:solidFill>
                <a:latin typeface="Calibri" panose="020F0502020204030204" pitchFamily="34" charset="0"/>
                <a:cs typeface="Calibri" panose="020F0502020204030204" pitchFamily="34" charset="0"/>
              </a:rPr>
              <a:t>There are a variety of different </a:t>
            </a:r>
            <a:r>
              <a:rPr lang="en-US" sz="8000" u="sng" dirty="0">
                <a:solidFill>
                  <a:schemeClr val="tx2"/>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models</a:t>
            </a:r>
            <a:r>
              <a:rPr lang="en-US" sz="8000" dirty="0">
                <a:solidFill>
                  <a:schemeClr val="tx2"/>
                </a:solidFill>
                <a:latin typeface="Calibri" panose="020F0502020204030204" pitchFamily="34" charset="0"/>
                <a:cs typeface="Calibri" panose="020F0502020204030204" pitchFamily="34" charset="0"/>
              </a:rPr>
              <a:t> and philosophies of organizational behavior. Areas of research include improving job performance, increasing job satisfaction, promoting innovation and encouraging leadership. In order to achieve the desired results, managers may adopt different tactics, including reorganizing groups, modifying compensation structures and changing the way </a:t>
            </a:r>
            <a:r>
              <a:rPr lang="en-US" sz="8000" u="sng" dirty="0">
                <a:solidFill>
                  <a:schemeClr val="tx2"/>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performance is </a:t>
            </a:r>
            <a:r>
              <a:rPr lang="en-US" sz="8000" dirty="0">
                <a:solidFill>
                  <a:schemeClr val="tx2"/>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evaluated</a:t>
            </a:r>
            <a:r>
              <a:rPr lang="en-US" sz="8000" dirty="0">
                <a:solidFill>
                  <a:schemeClr val="tx2"/>
                </a:solidFill>
                <a:latin typeface="Calibri" panose="020F0502020204030204" pitchFamily="34" charset="0"/>
                <a:cs typeface="Calibri" panose="020F0502020204030204" pitchFamily="34" charset="0"/>
              </a:rPr>
              <a:t>.</a:t>
            </a:r>
            <a:br>
              <a:rPr lang="en-US" sz="3200" dirty="0">
                <a:solidFill>
                  <a:schemeClr val="tx1">
                    <a:lumMod val="50000"/>
                    <a:lumOff val="50000"/>
                  </a:schemeClr>
                </a:solidFill>
                <a:latin typeface="Calibri" panose="020F0502020204030204" pitchFamily="34" charset="0"/>
                <a:cs typeface="Calibri" panose="020F0502020204030204" pitchFamily="34" charset="0"/>
              </a:rPr>
            </a:br>
            <a:br>
              <a:rPr lang="en-US" sz="3200" dirty="0">
                <a:latin typeface="Calibri" panose="020F0502020204030204" pitchFamily="34" charset="0"/>
                <a:cs typeface="Calibri" panose="020F0502020204030204" pitchFamily="34" charset="0"/>
              </a:rPr>
            </a:br>
            <a:br>
              <a:rPr lang="en-US" dirty="0"/>
            </a:br>
            <a:br>
              <a:rPr lang="en-US" dirty="0"/>
            </a:br>
            <a:br>
              <a:rPr lang="en-US" dirty="0"/>
            </a:br>
            <a:endParaRPr lang="en-US" dirty="0"/>
          </a:p>
          <a:p>
            <a:pPr lvl="1"/>
            <a:endParaRPr lang="en-US" dirty="0"/>
          </a:p>
          <a:p>
            <a:pPr lvl="1"/>
            <a:endParaRPr lang="en-US" dirty="0"/>
          </a:p>
        </p:txBody>
      </p:sp>
    </p:spTree>
    <p:extLst>
      <p:ext uri="{BB962C8B-B14F-4D97-AF65-F5344CB8AC3E}">
        <p14:creationId xmlns:p14="http://schemas.microsoft.com/office/powerpoint/2010/main" val="429198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Management - </a:t>
            </a:r>
            <a:r>
              <a:rPr lang="en-US" dirty="0">
                <a:latin typeface="Calibri" panose="020F0502020204030204" pitchFamily="34" charset="0"/>
                <a:cs typeface="Calibri" panose="020F0502020204030204" pitchFamily="34" charset="0"/>
              </a:rPr>
              <a:t>What do managers do?</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Autofit/>
          </a:bodyPr>
          <a:lstStyle/>
          <a:p>
            <a:pPr lvl="1"/>
            <a:r>
              <a:rPr lang="en-US" sz="2400" dirty="0">
                <a:latin typeface="Calibri" panose="020F0502020204030204" pitchFamily="34" charset="0"/>
                <a:cs typeface="Calibri" panose="020F0502020204030204" pitchFamily="34" charset="0"/>
              </a:rPr>
              <a:t>Planning – Determining organizational </a:t>
            </a:r>
            <a:r>
              <a:rPr lang="en-US" sz="2400" b="1" dirty="0">
                <a:latin typeface="Calibri" panose="020F0502020204030204" pitchFamily="34" charset="0"/>
                <a:cs typeface="Calibri" panose="020F0502020204030204" pitchFamily="34" charset="0"/>
              </a:rPr>
              <a:t>goals</a:t>
            </a:r>
            <a:r>
              <a:rPr lang="en-US" sz="2400" dirty="0">
                <a:latin typeface="Calibri" panose="020F0502020204030204" pitchFamily="34" charset="0"/>
                <a:cs typeface="Calibri" panose="020F0502020204030204" pitchFamily="34" charset="0"/>
              </a:rPr>
              <a:t> and a means for achieving them.</a:t>
            </a:r>
          </a:p>
          <a:p>
            <a:pPr lvl="1"/>
            <a:r>
              <a:rPr lang="en-US" sz="2400" dirty="0">
                <a:latin typeface="Calibri" panose="020F0502020204030204" pitchFamily="34" charset="0"/>
                <a:cs typeface="Calibri" panose="020F0502020204030204" pitchFamily="34" charset="0"/>
              </a:rPr>
              <a:t>Organizing – Deciding where decisions will be made, who will do what jobs and tasks, and who will work for whom.</a:t>
            </a:r>
          </a:p>
          <a:p>
            <a:pPr lvl="1"/>
            <a:r>
              <a:rPr lang="en-US" sz="2400" dirty="0">
                <a:latin typeface="Calibri" panose="020F0502020204030204" pitchFamily="34" charset="0"/>
                <a:cs typeface="Calibri" panose="020F0502020204030204" pitchFamily="34" charset="0"/>
              </a:rPr>
              <a:t>Leading – Inspiring and motivating workers to work hard to achieve organizational </a:t>
            </a:r>
            <a:r>
              <a:rPr lang="en-US" sz="2400" b="1" dirty="0">
                <a:latin typeface="Calibri" panose="020F0502020204030204" pitchFamily="34" charset="0"/>
                <a:cs typeface="Calibri" panose="020F0502020204030204" pitchFamily="34" charset="0"/>
              </a:rPr>
              <a:t>goals</a:t>
            </a:r>
            <a:r>
              <a:rPr lang="en-US" sz="2400" dirty="0">
                <a:latin typeface="Calibri" panose="020F0502020204030204" pitchFamily="34" charset="0"/>
                <a:cs typeface="Calibri" panose="020F0502020204030204" pitchFamily="34" charset="0"/>
              </a:rPr>
              <a:t>.</a:t>
            </a:r>
          </a:p>
          <a:p>
            <a:pPr lvl="1"/>
            <a:r>
              <a:rPr lang="en-US" sz="2400" dirty="0">
                <a:latin typeface="Calibri" panose="020F0502020204030204" pitchFamily="34" charset="0"/>
                <a:cs typeface="Calibri" panose="020F0502020204030204" pitchFamily="34" charset="0"/>
              </a:rPr>
              <a:t>Controlling – Monitoring progress toward </a:t>
            </a:r>
            <a:r>
              <a:rPr lang="en-US" sz="2400" b="1" dirty="0">
                <a:latin typeface="Calibri" panose="020F0502020204030204" pitchFamily="34" charset="0"/>
                <a:cs typeface="Calibri" panose="020F0502020204030204" pitchFamily="34" charset="0"/>
              </a:rPr>
              <a:t>goal</a:t>
            </a:r>
            <a:r>
              <a:rPr lang="en-US" sz="2400" dirty="0">
                <a:latin typeface="Calibri" panose="020F0502020204030204" pitchFamily="34" charset="0"/>
                <a:cs typeface="Calibri" panose="020F0502020204030204" pitchFamily="34" charset="0"/>
              </a:rPr>
              <a:t> achievement and taking corrective action when needed.</a:t>
            </a:r>
          </a:p>
        </p:txBody>
      </p:sp>
    </p:spTree>
    <p:extLst>
      <p:ext uri="{BB962C8B-B14F-4D97-AF65-F5344CB8AC3E}">
        <p14:creationId xmlns:p14="http://schemas.microsoft.com/office/powerpoint/2010/main" val="115991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Management - </a:t>
            </a:r>
            <a:r>
              <a:rPr lang="en-US" dirty="0">
                <a:latin typeface="Calibri" panose="020F0502020204030204" pitchFamily="34" charset="0"/>
                <a:cs typeface="Calibri" panose="020F0502020204030204" pitchFamily="34" charset="0"/>
              </a:rPr>
              <a:t>Kinds of Managers</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Autofit/>
          </a:bodyPr>
          <a:lstStyle/>
          <a:p>
            <a:pPr lvl="1"/>
            <a:r>
              <a:rPr lang="en-US" sz="2000" dirty="0">
                <a:latin typeface="Calibri" panose="020F0502020204030204" pitchFamily="34" charset="0"/>
                <a:cs typeface="Calibri" panose="020F0502020204030204" pitchFamily="34" charset="0"/>
              </a:rPr>
              <a:t>Top Managers –  Executives responsible for the overall direction of the organization. “C” level, Chief Executive Officer; Chief Financial Office; Chief Legal Officer; Chief Technology Officer; some Vice Presidents</a:t>
            </a:r>
          </a:p>
          <a:p>
            <a:pPr lvl="1"/>
            <a:r>
              <a:rPr lang="en-US" sz="2000" dirty="0">
                <a:latin typeface="Calibri" panose="020F0502020204030204" pitchFamily="34" charset="0"/>
                <a:cs typeface="Calibri" panose="020F0502020204030204" pitchFamily="34" charset="0"/>
              </a:rPr>
              <a:t>Middle Managers – Sets objectives consistent with top managements goals and for planning and implementing subunit strategies for achieving these objectives. Plant Manager; Division Manager; Region Manager; some Vice Presidents</a:t>
            </a:r>
          </a:p>
          <a:p>
            <a:pPr lvl="1"/>
            <a:r>
              <a:rPr lang="en-US" sz="2000" dirty="0">
                <a:latin typeface="Calibri" panose="020F0502020204030204" pitchFamily="34" charset="0"/>
                <a:cs typeface="Calibri" panose="020F0502020204030204" pitchFamily="34" charset="0"/>
              </a:rPr>
              <a:t>First Line Managers –Supervise non-managerial employees. Shift Supervisor; Office Manager; Department Managers</a:t>
            </a:r>
          </a:p>
          <a:p>
            <a:pPr lvl="1"/>
            <a:r>
              <a:rPr lang="en-US" sz="2000" dirty="0">
                <a:latin typeface="Calibri" panose="020F0502020204030204" pitchFamily="34" charset="0"/>
                <a:cs typeface="Calibri" panose="020F0502020204030204" pitchFamily="34" charset="0"/>
              </a:rPr>
              <a:t>Team Leaders – Facilitates team activities</a:t>
            </a:r>
          </a:p>
        </p:txBody>
      </p:sp>
    </p:spTree>
    <p:extLst>
      <p:ext uri="{BB962C8B-B14F-4D97-AF65-F5344CB8AC3E}">
        <p14:creationId xmlns:p14="http://schemas.microsoft.com/office/powerpoint/2010/main" val="204599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Management - Roles</a:t>
            </a:r>
          </a:p>
        </p:txBody>
      </p:sp>
      <p:sp>
        <p:nvSpPr>
          <p:cNvPr id="3" name="Content Placeholder 2"/>
          <p:cNvSpPr>
            <a:spLocks noGrp="1"/>
          </p:cNvSpPr>
          <p:nvPr>
            <p:ph idx="1"/>
          </p:nvPr>
        </p:nvSpPr>
        <p:spPr/>
        <p:txBody>
          <a:bodyPr/>
          <a:lstStyle/>
          <a:p>
            <a:pPr lvl="1"/>
            <a:r>
              <a:rPr lang="en-US" sz="2400" dirty="0">
                <a:latin typeface="Calibri" panose="020F0502020204030204" pitchFamily="34" charset="0"/>
                <a:cs typeface="Calibri" panose="020F0502020204030204" pitchFamily="34" charset="0"/>
              </a:rPr>
              <a:t>Interpersonal Roles – Management jobs are people intensive.</a:t>
            </a:r>
          </a:p>
          <a:p>
            <a:pPr lvl="1"/>
            <a:endParaRPr lang="en-US" sz="2400" dirty="0">
              <a:latin typeface="Calibri" panose="020F0502020204030204" pitchFamily="34" charset="0"/>
              <a:cs typeface="Calibri" panose="020F0502020204030204" pitchFamily="34" charset="0"/>
            </a:endParaRPr>
          </a:p>
          <a:p>
            <a:pPr lvl="2"/>
            <a:r>
              <a:rPr lang="en-US" sz="2400" dirty="0">
                <a:latin typeface="Calibri" panose="020F0502020204030204" pitchFamily="34" charset="0"/>
                <a:cs typeface="Calibri" panose="020F0502020204030204" pitchFamily="34" charset="0"/>
              </a:rPr>
              <a:t>Figurehead - </a:t>
            </a:r>
            <a:r>
              <a:rPr lang="en-US" sz="2400" dirty="0"/>
              <a:t>Representing the company</a:t>
            </a:r>
            <a:endParaRPr lang="en-US" sz="2400" dirty="0">
              <a:latin typeface="Calibri" panose="020F0502020204030204" pitchFamily="34" charset="0"/>
              <a:cs typeface="Calibri" panose="020F0502020204030204" pitchFamily="34" charset="0"/>
            </a:endParaRPr>
          </a:p>
          <a:p>
            <a:pPr lvl="2"/>
            <a:endParaRPr lang="en-US" sz="2400" dirty="0">
              <a:latin typeface="Calibri" panose="020F0502020204030204" pitchFamily="34" charset="0"/>
              <a:cs typeface="Calibri" panose="020F0502020204030204" pitchFamily="34" charset="0"/>
            </a:endParaRPr>
          </a:p>
          <a:p>
            <a:pPr lvl="2"/>
            <a:r>
              <a:rPr lang="en-US" sz="2400" dirty="0">
                <a:latin typeface="Calibri" panose="020F0502020204030204" pitchFamily="34" charset="0"/>
                <a:cs typeface="Calibri" panose="020F0502020204030204" pitchFamily="34" charset="0"/>
              </a:rPr>
              <a:t>Leader - </a:t>
            </a:r>
            <a:r>
              <a:rPr lang="en-US" sz="2400" dirty="0"/>
              <a:t>Motivate and encourage employees. </a:t>
            </a:r>
            <a:endParaRPr lang="en-US" sz="2400" dirty="0">
              <a:latin typeface="Calibri" panose="020F0502020204030204" pitchFamily="34" charset="0"/>
              <a:cs typeface="Calibri" panose="020F0502020204030204" pitchFamily="34" charset="0"/>
            </a:endParaRPr>
          </a:p>
          <a:p>
            <a:pPr lvl="2"/>
            <a:endParaRPr lang="en-US" sz="2400" dirty="0">
              <a:latin typeface="Calibri" panose="020F0502020204030204" pitchFamily="34" charset="0"/>
              <a:cs typeface="Calibri" panose="020F0502020204030204" pitchFamily="34" charset="0"/>
            </a:endParaRPr>
          </a:p>
          <a:p>
            <a:pPr lvl="2"/>
            <a:r>
              <a:rPr lang="en-US" sz="2400" dirty="0">
                <a:latin typeface="Calibri" panose="020F0502020204030204" pitchFamily="34" charset="0"/>
                <a:cs typeface="Calibri" panose="020F0502020204030204" pitchFamily="34" charset="0"/>
              </a:rPr>
              <a:t>Liaison - </a:t>
            </a:r>
            <a:r>
              <a:rPr lang="en-US" sz="2400" dirty="0"/>
              <a:t> Dealing with people outside their units including serving on other Boards of Directors</a:t>
            </a:r>
            <a:endParaRPr lang="en-US" sz="2400" dirty="0">
              <a:latin typeface="Calibri" panose="020F0502020204030204" pitchFamily="34" charset="0"/>
              <a:cs typeface="Calibri" panose="020F0502020204030204" pitchFamily="34" charset="0"/>
            </a:endParaRPr>
          </a:p>
          <a:p>
            <a:pPr lvl="2"/>
            <a:endParaRPr lang="en-US" dirty="0"/>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4277452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Management	- </a:t>
            </a:r>
            <a:r>
              <a:rPr lang="en-US" dirty="0">
                <a:latin typeface="Calibri" panose="020F0502020204030204" pitchFamily="34" charset="0"/>
                <a:cs typeface="Calibri" panose="020F0502020204030204" pitchFamily="34" charset="0"/>
              </a:rPr>
              <a:t>Informational Roles</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a:bodyPr>
          <a:lstStyle/>
          <a:p>
            <a:pPr marL="0" indent="0">
              <a:buNone/>
            </a:pPr>
            <a:r>
              <a:rPr lang="en-US" sz="2000" dirty="0">
                <a:latin typeface="Calibri" panose="020F0502020204030204" pitchFamily="34" charset="0"/>
                <a:cs typeface="Calibri" panose="020F0502020204030204" pitchFamily="34" charset="0"/>
              </a:rPr>
              <a:t>				</a:t>
            </a:r>
          </a:p>
          <a:p>
            <a:pPr lvl="1"/>
            <a:r>
              <a:rPr lang="en-US" sz="2400" dirty="0">
                <a:latin typeface="Calibri" panose="020F0502020204030204" pitchFamily="34" charset="0"/>
                <a:cs typeface="Calibri" panose="020F0502020204030204" pitchFamily="34" charset="0"/>
              </a:rPr>
              <a:t>Monitor role – scan their environment for information</a:t>
            </a:r>
          </a:p>
          <a:p>
            <a:pPr marL="457200" lvl="1" indent="0">
              <a:buNone/>
            </a:pPr>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Disseminator role – share information with others in their departments or companies. </a:t>
            </a:r>
          </a:p>
          <a:p>
            <a:pPr lvl="1"/>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Spokesperson role – share information with people outside their departments or companies.</a:t>
            </a:r>
          </a:p>
        </p:txBody>
      </p:sp>
    </p:spTree>
    <p:extLst>
      <p:ext uri="{BB962C8B-B14F-4D97-AF65-F5344CB8AC3E}">
        <p14:creationId xmlns:p14="http://schemas.microsoft.com/office/powerpoint/2010/main" val="3768610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Management </a:t>
            </a:r>
            <a:br>
              <a:rPr lang="en-US" dirty="0"/>
            </a:br>
            <a:endParaRPr lang="en-US" dirty="0"/>
          </a:p>
        </p:txBody>
      </p:sp>
      <p:sp>
        <p:nvSpPr>
          <p:cNvPr id="3" name="Content Placeholder 2"/>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Decisional role – Obtaining and sharing information isn’t enough</a:t>
            </a:r>
          </a:p>
          <a:p>
            <a:pPr lvl="1"/>
            <a:r>
              <a:rPr lang="en-US" sz="2000" dirty="0">
                <a:latin typeface="Calibri" panose="020F0502020204030204" pitchFamily="34" charset="0"/>
                <a:cs typeface="Calibri" panose="020F0502020204030204" pitchFamily="34" charset="0"/>
              </a:rPr>
              <a:t>Entrepreneur role – adapt themselves, their subordinates, and their units to change.</a:t>
            </a:r>
          </a:p>
          <a:p>
            <a:pPr lvl="1"/>
            <a:r>
              <a:rPr lang="en-US" sz="2000" dirty="0">
                <a:latin typeface="Calibri" panose="020F0502020204030204" pitchFamily="34" charset="0"/>
                <a:cs typeface="Calibri" panose="020F0502020204030204" pitchFamily="34" charset="0"/>
              </a:rPr>
              <a:t>Disturbance handler – respond to severe pressures and problems that demand immediate action.</a:t>
            </a:r>
          </a:p>
          <a:p>
            <a:pPr lvl="1"/>
            <a:r>
              <a:rPr lang="en-US" sz="2000" dirty="0">
                <a:latin typeface="Calibri" panose="020F0502020204030204" pitchFamily="34" charset="0"/>
                <a:cs typeface="Calibri" panose="020F0502020204030204" pitchFamily="34" charset="0"/>
              </a:rPr>
              <a:t>Resource allocator – decide who gets what resources and in what amounts.</a:t>
            </a:r>
          </a:p>
          <a:p>
            <a:pPr lvl="1"/>
            <a:r>
              <a:rPr lang="en-US" sz="2000" dirty="0">
                <a:latin typeface="Calibri" panose="020F0502020204030204" pitchFamily="34" charset="0"/>
                <a:cs typeface="Calibri" panose="020F0502020204030204" pitchFamily="34" charset="0"/>
              </a:rPr>
              <a:t>Negotiator role – negotiate schedules, projects, goals, outcomes, resources, and employee raises</a:t>
            </a:r>
          </a:p>
        </p:txBody>
      </p:sp>
    </p:spTree>
    <p:extLst>
      <p:ext uri="{BB962C8B-B14F-4D97-AF65-F5344CB8AC3E}">
        <p14:creationId xmlns:p14="http://schemas.microsoft.com/office/powerpoint/2010/main" val="1807972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Management - Skills</a:t>
            </a:r>
          </a:p>
        </p:txBody>
      </p:sp>
      <p:sp>
        <p:nvSpPr>
          <p:cNvPr id="3" name="Content Placeholder 2"/>
          <p:cNvSpPr>
            <a:spLocks noGrp="1"/>
          </p:cNvSpPr>
          <p:nvPr>
            <p:ph idx="1"/>
          </p:nvPr>
        </p:nvSpPr>
        <p:spPr/>
        <p:txBody>
          <a:bodyPr>
            <a:normAutofit/>
          </a:bodyPr>
          <a:lstStyle/>
          <a:p>
            <a:pPr lvl="1"/>
            <a:r>
              <a:rPr lang="en-US" sz="2000" dirty="0">
                <a:latin typeface="Calibri" panose="020F0502020204030204" pitchFamily="34" charset="0"/>
                <a:cs typeface="Calibri" panose="020F0502020204030204" pitchFamily="34" charset="0"/>
              </a:rPr>
              <a:t>Technical skills – specialized procedures, techniques, and knowledge required to get the job done. </a:t>
            </a:r>
          </a:p>
          <a:p>
            <a:pPr lvl="1"/>
            <a:r>
              <a:rPr lang="en-US" sz="2000" dirty="0">
                <a:latin typeface="Calibri" panose="020F0502020204030204" pitchFamily="34" charset="0"/>
                <a:cs typeface="Calibri" panose="020F0502020204030204" pitchFamily="34" charset="0"/>
              </a:rPr>
              <a:t>Human skills – work well with others </a:t>
            </a:r>
          </a:p>
          <a:p>
            <a:pPr lvl="1"/>
            <a:r>
              <a:rPr lang="en-US" sz="2000" dirty="0">
                <a:latin typeface="Calibri" panose="020F0502020204030204" pitchFamily="34" charset="0"/>
                <a:cs typeface="Calibri" panose="020F0502020204030204" pitchFamily="34" charset="0"/>
              </a:rPr>
              <a:t>Conceptual skills – see the organization as a whole, understand how the different parts affect each other, and recognize how the company fits into or is affected by its environment.</a:t>
            </a:r>
          </a:p>
          <a:p>
            <a:pPr lvl="1"/>
            <a:r>
              <a:rPr lang="en-US" sz="2000" dirty="0">
                <a:latin typeface="Calibri" panose="020F0502020204030204" pitchFamily="34" charset="0"/>
                <a:cs typeface="Calibri" panose="020F0502020204030204" pitchFamily="34" charset="0"/>
              </a:rPr>
              <a:t>Motivation to manage – how enthusiastic employees are about managing the work of others. (Many people are great specialists but not great managers).</a:t>
            </a:r>
          </a:p>
          <a:p>
            <a:pPr lvl="1"/>
            <a:endParaRPr lang="en-US" dirty="0"/>
          </a:p>
        </p:txBody>
      </p:sp>
    </p:spTree>
    <p:extLst>
      <p:ext uri="{BB962C8B-B14F-4D97-AF65-F5344CB8AC3E}">
        <p14:creationId xmlns:p14="http://schemas.microsoft.com/office/powerpoint/2010/main" val="3445482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Management </a:t>
            </a:r>
            <a:br>
              <a:rPr lang="en-US" dirty="0"/>
            </a:br>
            <a:r>
              <a:rPr lang="en-US" dirty="0">
                <a:latin typeface="Calibri" panose="020F0502020204030204" pitchFamily="34" charset="0"/>
                <a:cs typeface="Calibri" panose="020F0502020204030204" pitchFamily="34" charset="0"/>
              </a:rPr>
              <a:t>Mistakes Managers make</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a:bodyPr>
          <a:lstStyle/>
          <a:p>
            <a:pPr lvl="1"/>
            <a:r>
              <a:rPr lang="en-US" sz="2000" dirty="0">
                <a:latin typeface="Calibri" panose="020F0502020204030204" pitchFamily="34" charset="0"/>
                <a:cs typeface="Calibri" panose="020F0502020204030204" pitchFamily="34" charset="0"/>
              </a:rPr>
              <a:t>What have you observed?</a:t>
            </a:r>
          </a:p>
          <a:p>
            <a:pPr lvl="1"/>
            <a:r>
              <a:rPr lang="en-US" sz="2000" dirty="0">
                <a:latin typeface="Calibri" panose="020F0502020204030204" pitchFamily="34" charset="0"/>
                <a:cs typeface="Calibri" panose="020F0502020204030204" pitchFamily="34" charset="0"/>
              </a:rPr>
              <a:t>A top 10 list is shown on page 16 of the text</a:t>
            </a:r>
          </a:p>
          <a:p>
            <a:r>
              <a:rPr lang="en-US" sz="2000" dirty="0">
                <a:latin typeface="Calibri" panose="020F0502020204030204" pitchFamily="34" charset="0"/>
                <a:cs typeface="Calibri" panose="020F0502020204030204" pitchFamily="34" charset="0"/>
              </a:rPr>
              <a:t>Competitive Advantage Through People</a:t>
            </a:r>
          </a:p>
          <a:p>
            <a:pPr lvl="1"/>
            <a:r>
              <a:rPr lang="en-US" sz="2000" dirty="0">
                <a:latin typeface="Calibri" panose="020F0502020204030204" pitchFamily="34" charset="0"/>
                <a:cs typeface="Calibri" panose="020F0502020204030204" pitchFamily="34" charset="0"/>
              </a:rPr>
              <a:t>Top companies treat their people well – what are some examples?</a:t>
            </a:r>
          </a:p>
          <a:p>
            <a:pPr lvl="1"/>
            <a:r>
              <a:rPr lang="en-US" sz="2000" dirty="0">
                <a:latin typeface="Calibri" panose="020F0502020204030204" pitchFamily="34" charset="0"/>
                <a:cs typeface="Calibri" panose="020F0502020204030204" pitchFamily="34" charset="0"/>
              </a:rPr>
              <a:t>Satisfied employees = Satisfied customers</a:t>
            </a:r>
          </a:p>
          <a:p>
            <a:pPr lvl="1"/>
            <a:r>
              <a:rPr lang="en-US" sz="2000" dirty="0">
                <a:latin typeface="Calibri" panose="020F0502020204030204" pitchFamily="34" charset="0"/>
                <a:cs typeface="Calibri" panose="020F0502020204030204" pitchFamily="34" charset="0"/>
              </a:rPr>
              <a:t>Millennials want meaningful work</a:t>
            </a:r>
          </a:p>
          <a:p>
            <a:r>
              <a:rPr lang="en-US" sz="2000" dirty="0">
                <a:latin typeface="Calibri" panose="020F0502020204030204" pitchFamily="34" charset="0"/>
                <a:cs typeface="Calibri" panose="020F0502020204030204" pitchFamily="34" charset="0"/>
              </a:rPr>
              <a:t>Transition to Management – the toughest thing is to transition away from the skill set that got you prompted (technical or professional) to another skill (people development)</a:t>
            </a:r>
          </a:p>
          <a:p>
            <a:pPr lvl="1"/>
            <a:endParaRPr lang="en-US" sz="1700" dirty="0">
              <a:latin typeface="Calibri" panose="020F0502020204030204" pitchFamily="34" charset="0"/>
              <a:cs typeface="Calibri" panose="020F0502020204030204" pitchFamily="34" charset="0"/>
            </a:endParaRPr>
          </a:p>
          <a:p>
            <a:pPr lvl="1"/>
            <a:endParaRPr lang="en-US" sz="1700" dirty="0">
              <a:latin typeface="Calibri" panose="020F0502020204030204" pitchFamily="34" charset="0"/>
              <a:cs typeface="Calibri" panose="020F0502020204030204" pitchFamily="34" charset="0"/>
            </a:endParaRPr>
          </a:p>
          <a:p>
            <a:pPr lvl="1"/>
            <a:endParaRPr lang="en-US" dirty="0"/>
          </a:p>
          <a:p>
            <a:pPr lvl="1"/>
            <a:endParaRPr lang="en-US" dirty="0"/>
          </a:p>
        </p:txBody>
      </p:sp>
    </p:spTree>
    <p:extLst>
      <p:ext uri="{BB962C8B-B14F-4D97-AF65-F5344CB8AC3E}">
        <p14:creationId xmlns:p14="http://schemas.microsoft.com/office/powerpoint/2010/main" val="314629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hlinkClick r:id="rId3"/>
              </a:rPr>
              <a:t>Ideas and practices through history </a:t>
            </a:r>
            <a:r>
              <a:rPr lang="en-US" dirty="0">
                <a:latin typeface="Calibri" panose="020F0502020204030204" pitchFamily="34" charset="0"/>
                <a:cs typeface="Calibri" panose="020F0502020204030204" pitchFamily="34" charset="0"/>
              </a:rPr>
              <a:t>– systematic changes in the nature of work and organizations created the need for managers.</a:t>
            </a:r>
          </a:p>
          <a:p>
            <a:pPr lvl="1"/>
            <a:r>
              <a:rPr lang="en-US" sz="1800" dirty="0">
                <a:latin typeface="Calibri" panose="020F0502020204030204" pitchFamily="34" charset="0"/>
                <a:cs typeface="Calibri" panose="020F0502020204030204" pitchFamily="34" charset="0"/>
              </a:rPr>
              <a:t>Industrial Revolution – machines replaced individual work</a:t>
            </a:r>
          </a:p>
          <a:p>
            <a:pPr lvl="1"/>
            <a:r>
              <a:rPr lang="en-US" sz="1800" dirty="0">
                <a:latin typeface="Calibri" panose="020F0502020204030204" pitchFamily="34" charset="0"/>
                <a:cs typeface="Calibri" panose="020F0502020204030204" pitchFamily="34" charset="0"/>
              </a:rPr>
              <a:t>New ways of working – Ford’s assembly lines dramatically increased productivity</a:t>
            </a:r>
          </a:p>
          <a:p>
            <a:r>
              <a:rPr lang="en-US" dirty="0">
                <a:latin typeface="Calibri" panose="020F0502020204030204" pitchFamily="34" charset="0"/>
                <a:cs typeface="Calibri" panose="020F0502020204030204" pitchFamily="34" charset="0"/>
              </a:rPr>
              <a:t>Scientific Management – thoroughly studying and testing different work methods to identify the best, most efficient way to complete a job.</a:t>
            </a:r>
          </a:p>
          <a:p>
            <a:pPr lvl="1"/>
            <a:r>
              <a:rPr lang="en-US" sz="1800" dirty="0">
                <a:latin typeface="Calibri" panose="020F0502020204030204" pitchFamily="34" charset="0"/>
                <a:cs typeface="Calibri" panose="020F0502020204030204" pitchFamily="34" charset="0"/>
              </a:rPr>
              <a:t>Father of Scientific Management – Fredrick Taylor (1856-1915)</a:t>
            </a:r>
          </a:p>
          <a:p>
            <a:pPr lvl="2"/>
            <a:r>
              <a:rPr lang="en-US" sz="1800" dirty="0">
                <a:latin typeface="Calibri" panose="020F0502020204030204" pitchFamily="34" charset="0"/>
                <a:cs typeface="Calibri" panose="020F0502020204030204" pitchFamily="34" charset="0"/>
              </a:rPr>
              <a:t>Soldering – when workers deliberately slow their pace or restrict their work output.</a:t>
            </a:r>
          </a:p>
          <a:p>
            <a:pPr lvl="2"/>
            <a:r>
              <a:rPr lang="en-US" sz="1800" dirty="0">
                <a:latin typeface="Calibri" panose="020F0502020204030204" pitchFamily="34" charset="0"/>
                <a:cs typeface="Calibri" panose="020F0502020204030204" pitchFamily="34" charset="0"/>
              </a:rPr>
              <a:t>Rate Buster – a group member whose work pace is significantly faster than the normal pace in his or her group.</a:t>
            </a:r>
          </a:p>
          <a:p>
            <a:endParaRPr lang="en-US" dirty="0"/>
          </a:p>
        </p:txBody>
      </p:sp>
    </p:spTree>
    <p:extLst>
      <p:ext uri="{BB962C8B-B14F-4D97-AF65-F5344CB8AC3E}">
        <p14:creationId xmlns:p14="http://schemas.microsoft.com/office/powerpoint/2010/main" val="883455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p:txBody>
          <a:bodyPr>
            <a:normAutofit fontScale="92500" lnSpcReduction="20000"/>
          </a:bodyPr>
          <a:lstStyle/>
          <a:p>
            <a:r>
              <a:rPr lang="en-US" sz="2000" dirty="0">
                <a:latin typeface="Calibri" panose="020F0502020204030204" pitchFamily="34" charset="0"/>
                <a:cs typeface="Calibri" panose="020F0502020204030204" pitchFamily="34" charset="0"/>
              </a:rPr>
              <a:t>Taylor’s Four Principles of Scientific Management</a:t>
            </a:r>
          </a:p>
          <a:p>
            <a:pPr lvl="1"/>
            <a:r>
              <a:rPr lang="en-US" sz="2000" dirty="0">
                <a:latin typeface="Calibri" panose="020F0502020204030204" pitchFamily="34" charset="0"/>
                <a:cs typeface="Calibri" panose="020F0502020204030204" pitchFamily="34" charset="0"/>
              </a:rPr>
              <a:t>Develop a science for each element of a man’s (persons) work, which replaces the old rule of thumb method.</a:t>
            </a:r>
          </a:p>
          <a:p>
            <a:pPr lvl="1"/>
            <a:r>
              <a:rPr lang="en-US" sz="2000" dirty="0">
                <a:latin typeface="Calibri" panose="020F0502020204030204" pitchFamily="34" charset="0"/>
                <a:cs typeface="Calibri" panose="020F0502020204030204" pitchFamily="34" charset="0"/>
              </a:rPr>
              <a:t>Scientifically select and then train, teach, and develop the workman, whereas in the past, he chose his own work and trained himself as best he could.</a:t>
            </a:r>
          </a:p>
          <a:p>
            <a:pPr lvl="1"/>
            <a:r>
              <a:rPr lang="en-US" sz="2000" dirty="0">
                <a:latin typeface="Calibri" panose="020F0502020204030204" pitchFamily="34" charset="0"/>
                <a:cs typeface="Calibri" panose="020F0502020204030204" pitchFamily="34" charset="0"/>
              </a:rPr>
              <a:t>Heartily cooperate with the men (women) so as to insure all of the work being done is in accordance with the principles of the science that has been developed.</a:t>
            </a:r>
          </a:p>
          <a:p>
            <a:pPr lvl="1"/>
            <a:r>
              <a:rPr lang="en-US" sz="2000" dirty="0">
                <a:latin typeface="Calibri" panose="020F0502020204030204" pitchFamily="34" charset="0"/>
                <a:cs typeface="Calibri" panose="020F0502020204030204" pitchFamily="34" charset="0"/>
              </a:rPr>
              <a:t>There is an almost equal division of the work and the responsibility between the management and the workmen (workwomen). The management take over all of the work for which they are better fitted than the workmen, while in the past, almost all of the work and the greater part of the responsibility were thrown upon the men.</a:t>
            </a:r>
          </a:p>
          <a:p>
            <a:pPr lvl="1"/>
            <a:endParaRPr lang="en-US" dirty="0"/>
          </a:p>
          <a:p>
            <a:pPr lvl="1"/>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9683" y="230188"/>
            <a:ext cx="923925" cy="1381125"/>
          </a:xfrm>
          <a:prstGeom prst="rect">
            <a:avLst/>
          </a:prstGeom>
        </p:spPr>
      </p:pic>
    </p:spTree>
    <p:extLst>
      <p:ext uri="{BB962C8B-B14F-4D97-AF65-F5344CB8AC3E}">
        <p14:creationId xmlns:p14="http://schemas.microsoft.com/office/powerpoint/2010/main" val="2818762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p:txBody>
          <a:bodyPr>
            <a:noAutofit/>
          </a:bodyPr>
          <a:lstStyle/>
          <a:p>
            <a:r>
              <a:rPr lang="en-US" sz="2000" dirty="0">
                <a:latin typeface="Calibri" panose="020F0502020204030204" pitchFamily="34" charset="0"/>
                <a:cs typeface="Calibri" panose="020F0502020204030204" pitchFamily="34" charset="0"/>
              </a:rPr>
              <a:t>Motion studies: Frank and Lillian Gilbreth</a:t>
            </a:r>
          </a:p>
          <a:p>
            <a:pPr lvl="1"/>
            <a:r>
              <a:rPr lang="en-US" sz="2000" dirty="0">
                <a:latin typeface="Calibri" panose="020F0502020204030204" pitchFamily="34" charset="0"/>
                <a:cs typeface="Calibri" panose="020F0502020204030204" pitchFamily="34" charset="0"/>
              </a:rPr>
              <a:t>Motion study – breaking each task or job into its separate motions and then eliminating those that are unnecessary or repetitive.</a:t>
            </a:r>
          </a:p>
          <a:p>
            <a:pPr lvl="1"/>
            <a:r>
              <a:rPr lang="en-US" sz="2000" dirty="0">
                <a:latin typeface="Calibri" panose="020F0502020204030204" pitchFamily="34" charset="0"/>
                <a:cs typeface="Calibri" panose="020F0502020204030204" pitchFamily="34" charset="0"/>
              </a:rPr>
              <a:t>Time study – timing how long it takes good workers to complete each part of their jobs.</a:t>
            </a:r>
          </a:p>
          <a:p>
            <a:r>
              <a:rPr lang="en-US" sz="2000" dirty="0">
                <a:latin typeface="Calibri" panose="020F0502020204030204" pitchFamily="34" charset="0"/>
                <a:cs typeface="Calibri" panose="020F0502020204030204" pitchFamily="34" charset="0"/>
              </a:rPr>
              <a:t>Gantt Chart – a graphical chart that shows which tasks must be completed at which times in order to complete a project or task.</a:t>
            </a:r>
          </a:p>
          <a:p>
            <a:pPr lvl="1"/>
            <a:r>
              <a:rPr lang="en-US" sz="2000" dirty="0">
                <a:latin typeface="Calibri" panose="020F0502020204030204" pitchFamily="34" charset="0"/>
                <a:cs typeface="Calibri" panose="020F0502020204030204" pitchFamily="34" charset="0"/>
              </a:rPr>
              <a:t>Developed by Henry Gantt</a:t>
            </a:r>
          </a:p>
          <a:p>
            <a:pPr lvl="1"/>
            <a:r>
              <a:rPr lang="en-US" sz="2000" dirty="0">
                <a:latin typeface="Calibri" panose="020F0502020204030204" pitchFamily="34" charset="0"/>
                <a:cs typeface="Calibri" panose="020F0502020204030204" pitchFamily="34" charset="0"/>
              </a:rPr>
              <a:t>Used for many projects </a:t>
            </a:r>
          </a:p>
          <a:p>
            <a:pPr lvl="1"/>
            <a:r>
              <a:rPr lang="en-US" sz="2000" dirty="0">
                <a:latin typeface="Calibri" panose="020F0502020204030204" pitchFamily="34" charset="0"/>
                <a:cs typeface="Calibri" panose="020F0502020204030204" pitchFamily="34" charset="0"/>
              </a:rPr>
              <a:t>What are some examples of work that would be aided by Gantt charts?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3403" y="365125"/>
            <a:ext cx="2038350" cy="2476500"/>
          </a:xfrm>
          <a:prstGeom prst="rect">
            <a:avLst/>
          </a:prstGeom>
        </p:spPr>
      </p:pic>
    </p:spTree>
    <p:extLst>
      <p:ext uri="{BB962C8B-B14F-4D97-AF65-F5344CB8AC3E}">
        <p14:creationId xmlns:p14="http://schemas.microsoft.com/office/powerpoint/2010/main" val="1155017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7F2446-018C-49B6-8CF8-441DC29338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668" y="0"/>
            <a:ext cx="11233484" cy="6858000"/>
          </a:xfrm>
          <a:prstGeom prst="rect">
            <a:avLst/>
          </a:prstGeom>
        </p:spPr>
      </p:pic>
    </p:spTree>
    <p:extLst>
      <p:ext uri="{BB962C8B-B14F-4D97-AF65-F5344CB8AC3E}">
        <p14:creationId xmlns:p14="http://schemas.microsoft.com/office/powerpoint/2010/main" val="1787337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 </a:t>
            </a:r>
          </a:p>
        </p:txBody>
      </p:sp>
      <p:sp>
        <p:nvSpPr>
          <p:cNvPr id="3" name="Content Placeholder 2"/>
          <p:cNvSpPr>
            <a:spLocks noGrp="1"/>
          </p:cNvSpPr>
          <p:nvPr>
            <p:ph idx="1"/>
          </p:nvPr>
        </p:nvSpPr>
        <p:spPr>
          <a:xfrm>
            <a:off x="677334" y="1670518"/>
            <a:ext cx="8596668" cy="3880773"/>
          </a:xfrm>
        </p:spPr>
        <p:txBody>
          <a:bodyPr>
            <a:noAutofit/>
          </a:bodyPr>
          <a:lstStyle/>
          <a:p>
            <a:r>
              <a:rPr lang="en-US" sz="2000" b="1" dirty="0">
                <a:latin typeface="Calibri" panose="020F0502020204030204" pitchFamily="34" charset="0"/>
                <a:cs typeface="Calibri" panose="020F0502020204030204" pitchFamily="34" charset="0"/>
              </a:rPr>
              <a:t>Bureaucracy</a:t>
            </a:r>
            <a:r>
              <a:rPr lang="en-US" sz="2000" dirty="0">
                <a:latin typeface="Calibri" panose="020F0502020204030204" pitchFamily="34" charset="0"/>
                <a:cs typeface="Calibri" panose="020F0502020204030204" pitchFamily="34" charset="0"/>
              </a:rPr>
              <a:t> – The exercise of control on the basis of knowledge, expertise or experience. (A replaced for favoritism or connections)</a:t>
            </a:r>
          </a:p>
          <a:p>
            <a:r>
              <a:rPr lang="en-US" sz="2000" dirty="0">
                <a:latin typeface="Calibri" panose="020F0502020204030204" pitchFamily="34" charset="0"/>
                <a:cs typeface="Calibri" panose="020F0502020204030204" pitchFamily="34" charset="0"/>
              </a:rPr>
              <a:t>Elements of a bureaucratic organization – Max Webber (1864-1920)</a:t>
            </a:r>
          </a:p>
          <a:p>
            <a:pPr marL="914400" lvl="1" indent="-457200">
              <a:buFont typeface="+mj-lt"/>
              <a:buAutoNum type="arabicPeriod"/>
            </a:pPr>
            <a:r>
              <a:rPr lang="en-US" sz="1800" dirty="0">
                <a:latin typeface="Calibri" panose="020F0502020204030204" pitchFamily="34" charset="0"/>
                <a:cs typeface="Calibri" panose="020F0502020204030204" pitchFamily="34" charset="0"/>
              </a:rPr>
              <a:t>Qualification base hiring</a:t>
            </a:r>
          </a:p>
          <a:p>
            <a:pPr marL="914400" lvl="1" indent="-457200">
              <a:buFont typeface="+mj-lt"/>
              <a:buAutoNum type="arabicPeriod"/>
            </a:pPr>
            <a:r>
              <a:rPr lang="en-US" sz="1800" dirty="0">
                <a:latin typeface="Calibri" panose="020F0502020204030204" pitchFamily="34" charset="0"/>
                <a:cs typeface="Calibri" panose="020F0502020204030204" pitchFamily="34" charset="0"/>
              </a:rPr>
              <a:t>Merit-based promotion</a:t>
            </a:r>
          </a:p>
          <a:p>
            <a:pPr marL="914400" lvl="1" indent="-457200">
              <a:buFont typeface="+mj-lt"/>
              <a:buAutoNum type="arabicPeriod"/>
            </a:pPr>
            <a:r>
              <a:rPr lang="en-US" sz="1800" dirty="0">
                <a:latin typeface="Calibri" panose="020F0502020204030204" pitchFamily="34" charset="0"/>
                <a:cs typeface="Calibri" panose="020F0502020204030204" pitchFamily="34" charset="0"/>
              </a:rPr>
              <a:t>Chain of command</a:t>
            </a:r>
          </a:p>
          <a:p>
            <a:pPr marL="914400" lvl="1" indent="-457200">
              <a:buFont typeface="+mj-lt"/>
              <a:buAutoNum type="arabicPeriod"/>
            </a:pPr>
            <a:r>
              <a:rPr lang="en-US" sz="1800" dirty="0">
                <a:latin typeface="Calibri" panose="020F0502020204030204" pitchFamily="34" charset="0"/>
                <a:cs typeface="Calibri" panose="020F0502020204030204" pitchFamily="34" charset="0"/>
              </a:rPr>
              <a:t>Division of labor</a:t>
            </a:r>
          </a:p>
          <a:p>
            <a:pPr marL="914400" lvl="1" indent="-457200">
              <a:buFont typeface="+mj-lt"/>
              <a:buAutoNum type="arabicPeriod"/>
            </a:pPr>
            <a:r>
              <a:rPr lang="en-US" sz="1800" dirty="0">
                <a:latin typeface="Calibri" panose="020F0502020204030204" pitchFamily="34" charset="0"/>
                <a:cs typeface="Calibri" panose="020F0502020204030204" pitchFamily="34" charset="0"/>
              </a:rPr>
              <a:t>Impartial application of rules and procedures</a:t>
            </a:r>
          </a:p>
          <a:p>
            <a:pPr marL="914400" lvl="1" indent="-457200">
              <a:buFont typeface="+mj-lt"/>
              <a:buAutoNum type="arabicPeriod"/>
            </a:pPr>
            <a:r>
              <a:rPr lang="en-US" sz="1800" dirty="0">
                <a:latin typeface="Calibri" panose="020F0502020204030204" pitchFamily="34" charset="0"/>
                <a:cs typeface="Calibri" panose="020F0502020204030204" pitchFamily="34" charset="0"/>
              </a:rPr>
              <a:t>Recorded in writing</a:t>
            </a:r>
          </a:p>
          <a:p>
            <a:pPr marL="914400" lvl="1" indent="-457200">
              <a:buFont typeface="+mj-lt"/>
              <a:buAutoNum type="arabicPeriod"/>
            </a:pPr>
            <a:r>
              <a:rPr lang="en-US" sz="1800" dirty="0">
                <a:latin typeface="Calibri" panose="020F0502020204030204" pitchFamily="34" charset="0"/>
                <a:cs typeface="Calibri" panose="020F0502020204030204" pitchFamily="34" charset="0"/>
              </a:rPr>
              <a:t>Managers separate from owners</a:t>
            </a:r>
          </a:p>
        </p:txBody>
      </p:sp>
    </p:spTree>
    <p:extLst>
      <p:ext uri="{BB962C8B-B14F-4D97-AF65-F5344CB8AC3E}">
        <p14:creationId xmlns:p14="http://schemas.microsoft.com/office/powerpoint/2010/main" val="798823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History of Management</a:t>
            </a:r>
            <a:br>
              <a:rPr lang="en-US" dirty="0"/>
            </a:br>
            <a:r>
              <a:rPr lang="en-US" dirty="0">
                <a:latin typeface="Calibri" panose="020F0502020204030204" pitchFamily="34" charset="0"/>
                <a:cs typeface="Calibri" panose="020F0502020204030204" pitchFamily="34" charset="0"/>
              </a:rPr>
              <a:t>Administrative MGMT – Henri Fayol (1841-1925)</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lnSpcReduction="10000"/>
          </a:bodyPr>
          <a:lstStyle/>
          <a:p>
            <a:r>
              <a:rPr lang="en-US" sz="2400" dirty="0">
                <a:latin typeface="Calibri" panose="020F0502020204030204" pitchFamily="34" charset="0"/>
                <a:cs typeface="Calibri" panose="020F0502020204030204" pitchFamily="34" charset="0"/>
              </a:rPr>
              <a:t>Fayol’s </a:t>
            </a:r>
            <a:r>
              <a:rPr lang="en-US" sz="2400" b="1" dirty="0">
                <a:latin typeface="Calibri" panose="020F0502020204030204" pitchFamily="34" charset="0"/>
                <a:cs typeface="Calibri" panose="020F0502020204030204" pitchFamily="34" charset="0"/>
              </a:rPr>
              <a:t>Fourteen</a:t>
            </a:r>
            <a:r>
              <a:rPr lang="en-US" sz="2400" dirty="0">
                <a:latin typeface="Calibri" panose="020F0502020204030204" pitchFamily="34" charset="0"/>
                <a:cs typeface="Calibri" panose="020F0502020204030204" pitchFamily="34" charset="0"/>
              </a:rPr>
              <a:t> Principles of Management (Exhibit 2.5)</a:t>
            </a:r>
          </a:p>
          <a:p>
            <a:pPr marL="971550" lvl="1" indent="-514350">
              <a:buFont typeface="+mj-lt"/>
              <a:buAutoNum type="arabicPeriod"/>
            </a:pPr>
            <a:r>
              <a:rPr lang="en-US" sz="2400" dirty="0">
                <a:latin typeface="Calibri" panose="020F0502020204030204" pitchFamily="34" charset="0"/>
                <a:cs typeface="Calibri" panose="020F0502020204030204" pitchFamily="34" charset="0"/>
              </a:rPr>
              <a:t>Division of Work</a:t>
            </a:r>
          </a:p>
          <a:p>
            <a:pPr marL="971550" lvl="1" indent="-514350">
              <a:buFont typeface="+mj-lt"/>
              <a:buAutoNum type="arabicPeriod"/>
            </a:pPr>
            <a:r>
              <a:rPr lang="en-US" sz="2400" dirty="0">
                <a:latin typeface="Calibri" panose="020F0502020204030204" pitchFamily="34" charset="0"/>
                <a:cs typeface="Calibri" panose="020F0502020204030204" pitchFamily="34" charset="0"/>
              </a:rPr>
              <a:t>Authority and Responsibility</a:t>
            </a:r>
          </a:p>
          <a:p>
            <a:pPr marL="971550" lvl="1" indent="-514350">
              <a:buFont typeface="+mj-lt"/>
              <a:buAutoNum type="arabicPeriod"/>
            </a:pPr>
            <a:r>
              <a:rPr lang="en-US" sz="2400" dirty="0">
                <a:latin typeface="Calibri" panose="020F0502020204030204" pitchFamily="34" charset="0"/>
                <a:cs typeface="Calibri" panose="020F0502020204030204" pitchFamily="34" charset="0"/>
              </a:rPr>
              <a:t>Discipline</a:t>
            </a:r>
          </a:p>
          <a:p>
            <a:pPr marL="971550" lvl="1" indent="-514350">
              <a:buFont typeface="+mj-lt"/>
              <a:buAutoNum type="arabicPeriod"/>
            </a:pPr>
            <a:r>
              <a:rPr lang="en-US" sz="2400" dirty="0">
                <a:latin typeface="Calibri" panose="020F0502020204030204" pitchFamily="34" charset="0"/>
                <a:cs typeface="Calibri" panose="020F0502020204030204" pitchFamily="34" charset="0"/>
              </a:rPr>
              <a:t>Unity of command</a:t>
            </a:r>
          </a:p>
          <a:p>
            <a:pPr marL="971550" lvl="1" indent="-514350">
              <a:buFont typeface="+mj-lt"/>
              <a:buAutoNum type="arabicPeriod"/>
            </a:pPr>
            <a:r>
              <a:rPr lang="en-US" sz="2400" dirty="0">
                <a:latin typeface="Calibri" panose="020F0502020204030204" pitchFamily="34" charset="0"/>
                <a:cs typeface="Calibri" panose="020F0502020204030204" pitchFamily="34" charset="0"/>
              </a:rPr>
              <a:t>Unity of direction</a:t>
            </a:r>
          </a:p>
          <a:p>
            <a:pPr marL="971550" lvl="1" indent="-514350">
              <a:buFont typeface="+mj-lt"/>
              <a:buAutoNum type="arabicPeriod"/>
            </a:pPr>
            <a:r>
              <a:rPr lang="en-US" sz="2400" dirty="0">
                <a:latin typeface="Calibri" panose="020F0502020204030204" pitchFamily="34" charset="0"/>
                <a:cs typeface="Calibri" panose="020F0502020204030204" pitchFamily="34" charset="0"/>
              </a:rPr>
              <a:t>Subordination of individual interests to the general interest</a:t>
            </a:r>
          </a:p>
          <a:p>
            <a:pPr marL="971550" lvl="1" indent="-514350">
              <a:buFont typeface="+mj-lt"/>
              <a:buAutoNum type="arabicPeriod"/>
            </a:pPr>
            <a:r>
              <a:rPr lang="en-US" sz="2400" dirty="0">
                <a:latin typeface="Calibri" panose="020F0502020204030204" pitchFamily="34" charset="0"/>
                <a:cs typeface="Calibri" panose="020F0502020204030204" pitchFamily="34" charset="0"/>
              </a:rPr>
              <a:t>Remuneration</a:t>
            </a:r>
          </a:p>
          <a:p>
            <a:pPr marL="514350" indent="-514350">
              <a:buFont typeface="+mj-lt"/>
              <a:buAutoNum type="arabicPeriod"/>
            </a:pPr>
            <a:endParaRPr lang="en-US" dirty="0"/>
          </a:p>
        </p:txBody>
      </p:sp>
    </p:spTree>
    <p:extLst>
      <p:ext uri="{BB962C8B-B14F-4D97-AF65-F5344CB8AC3E}">
        <p14:creationId xmlns:p14="http://schemas.microsoft.com/office/powerpoint/2010/main" val="2541929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p:txBody>
          <a:bodyPr>
            <a:normAutofit lnSpcReduction="10000"/>
          </a:bodyPr>
          <a:lstStyle/>
          <a:p>
            <a:r>
              <a:rPr lang="en-US" sz="2400" dirty="0">
                <a:latin typeface="Calibri" panose="020F0502020204030204" pitchFamily="34" charset="0"/>
                <a:cs typeface="Calibri" panose="020F0502020204030204" pitchFamily="34" charset="0"/>
              </a:rPr>
              <a:t>Fayol’s Fourteen Principles of Management (continued)</a:t>
            </a:r>
          </a:p>
          <a:p>
            <a:pPr marL="0" indent="0">
              <a:buNone/>
            </a:pPr>
            <a:r>
              <a:rPr lang="en-US" sz="2400" dirty="0">
                <a:latin typeface="Calibri" panose="020F0502020204030204" pitchFamily="34" charset="0"/>
                <a:cs typeface="Calibri" panose="020F0502020204030204" pitchFamily="34" charset="0"/>
              </a:rPr>
              <a:t>	8)   Centralization</a:t>
            </a:r>
          </a:p>
          <a:p>
            <a:pPr marL="0" indent="0">
              <a:buNone/>
            </a:pPr>
            <a:r>
              <a:rPr lang="en-US" sz="2400" dirty="0">
                <a:latin typeface="Calibri" panose="020F0502020204030204" pitchFamily="34" charset="0"/>
                <a:cs typeface="Calibri" panose="020F0502020204030204" pitchFamily="34" charset="0"/>
              </a:rPr>
              <a:t>	9)   Scalar chain (each position is part of the chain)</a:t>
            </a:r>
          </a:p>
          <a:p>
            <a:pPr marL="0" indent="0">
              <a:buNone/>
            </a:pPr>
            <a:r>
              <a:rPr lang="en-US" sz="2400" dirty="0">
                <a:latin typeface="Calibri" panose="020F0502020204030204" pitchFamily="34" charset="0"/>
                <a:cs typeface="Calibri" panose="020F0502020204030204" pitchFamily="34" charset="0"/>
              </a:rPr>
              <a:t>	10) Order</a:t>
            </a:r>
          </a:p>
          <a:p>
            <a:pPr marL="0" indent="0">
              <a:buNone/>
            </a:pPr>
            <a:r>
              <a:rPr lang="en-US" sz="2400" dirty="0">
                <a:latin typeface="Calibri" panose="020F0502020204030204" pitchFamily="34" charset="0"/>
                <a:cs typeface="Calibri" panose="020F0502020204030204" pitchFamily="34" charset="0"/>
              </a:rPr>
              <a:t>	11) Equity</a:t>
            </a:r>
          </a:p>
          <a:p>
            <a:pPr marL="0" indent="0">
              <a:buNone/>
            </a:pPr>
            <a:r>
              <a:rPr lang="en-US" sz="2400" dirty="0">
                <a:latin typeface="Calibri" panose="020F0502020204030204" pitchFamily="34" charset="0"/>
                <a:cs typeface="Calibri" panose="020F0502020204030204" pitchFamily="34" charset="0"/>
              </a:rPr>
              <a:t>	12) Stability of tenure of personnel</a:t>
            </a:r>
          </a:p>
          <a:p>
            <a:pPr marL="0" indent="0">
              <a:buNone/>
            </a:pPr>
            <a:r>
              <a:rPr lang="en-US" sz="2400" dirty="0">
                <a:latin typeface="Calibri" panose="020F0502020204030204" pitchFamily="34" charset="0"/>
                <a:cs typeface="Calibri" panose="020F0502020204030204" pitchFamily="34" charset="0"/>
              </a:rPr>
              <a:t>	13) Initiative</a:t>
            </a:r>
          </a:p>
          <a:p>
            <a:pPr marL="0" indent="0">
              <a:buNone/>
            </a:pPr>
            <a:r>
              <a:rPr lang="en-US" sz="2400" dirty="0">
                <a:latin typeface="Calibri" panose="020F0502020204030204" pitchFamily="34" charset="0"/>
                <a:cs typeface="Calibri" panose="020F0502020204030204" pitchFamily="34" charset="0"/>
              </a:rPr>
              <a:t>	14) Esprit de Corps (morale and unity among workers)</a:t>
            </a:r>
          </a:p>
          <a:p>
            <a:endParaRPr lang="en-US" dirty="0"/>
          </a:p>
          <a:p>
            <a:pPr marL="514350" indent="-514350">
              <a:buFont typeface="+mj-lt"/>
              <a:buAutoNum type="arabicPeriod"/>
            </a:pPr>
            <a:endParaRPr lang="en-US" dirty="0"/>
          </a:p>
          <a:p>
            <a:endParaRPr lang="en-US" dirty="0"/>
          </a:p>
        </p:txBody>
      </p:sp>
    </p:spTree>
    <p:extLst>
      <p:ext uri="{BB962C8B-B14F-4D97-AF65-F5344CB8AC3E}">
        <p14:creationId xmlns:p14="http://schemas.microsoft.com/office/powerpoint/2010/main" val="1278593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History of Management</a:t>
            </a:r>
            <a:br>
              <a:rPr lang="en-US" dirty="0"/>
            </a:br>
            <a:r>
              <a:rPr lang="en-US" dirty="0"/>
              <a:t>Human Relations Management</a:t>
            </a:r>
          </a:p>
        </p:txBody>
      </p:sp>
      <p:sp>
        <p:nvSpPr>
          <p:cNvPr id="3" name="Content Placeholder 2"/>
          <p:cNvSpPr>
            <a:spLocks noGrp="1"/>
          </p:cNvSpPr>
          <p:nvPr>
            <p:ph idx="1"/>
          </p:nvPr>
        </p:nvSpPr>
        <p:spPr/>
        <p:txBody>
          <a:bodyPr>
            <a:normAutofit fontScale="92500" lnSpcReduction="20000"/>
          </a:bodyPr>
          <a:lstStyle/>
          <a:p>
            <a:r>
              <a:rPr lang="en-US" sz="2400" dirty="0">
                <a:latin typeface="Calibri" panose="020F0502020204030204" pitchFamily="34" charset="0"/>
                <a:cs typeface="Calibri" panose="020F0502020204030204" pitchFamily="34" charset="0"/>
              </a:rPr>
              <a:t>HRM - Organizational success depends on treating people well.</a:t>
            </a:r>
          </a:p>
          <a:p>
            <a:r>
              <a:rPr lang="en-US" sz="2400" dirty="0">
                <a:latin typeface="Calibri" panose="020F0502020204030204" pitchFamily="34" charset="0"/>
                <a:cs typeface="Calibri" panose="020F0502020204030204" pitchFamily="34" charset="0"/>
              </a:rPr>
              <a:t>Constructive conflict: Mary Parker Follett (1868-1933)</a:t>
            </a:r>
          </a:p>
          <a:p>
            <a:pPr lvl="1"/>
            <a:r>
              <a:rPr lang="en-US" sz="2400" dirty="0">
                <a:latin typeface="Calibri" panose="020F0502020204030204" pitchFamily="34" charset="0"/>
                <a:cs typeface="Calibri" panose="020F0502020204030204" pitchFamily="34" charset="0"/>
              </a:rPr>
              <a:t>Domination – an approach dealing with conflict in which one party satisfies its desires and objectives at the expense of the other party’s desires and objectives. </a:t>
            </a:r>
          </a:p>
          <a:p>
            <a:pPr lvl="1"/>
            <a:r>
              <a:rPr lang="en-US" sz="2400" dirty="0">
                <a:latin typeface="Calibri" panose="020F0502020204030204" pitchFamily="34" charset="0"/>
                <a:cs typeface="Calibri" panose="020F0502020204030204" pitchFamily="34" charset="0"/>
              </a:rPr>
              <a:t>Compromise – an approach to dealing with conflict in which both parties give up some of what they wanted in order to reach agreement on a plan to reduce or settle the conflict.</a:t>
            </a:r>
          </a:p>
          <a:p>
            <a:pPr lvl="1"/>
            <a:r>
              <a:rPr lang="en-US" sz="2400" b="1" dirty="0">
                <a:latin typeface="Calibri" panose="020F0502020204030204" pitchFamily="34" charset="0"/>
                <a:cs typeface="Calibri" panose="020F0502020204030204" pitchFamily="34" charset="0"/>
              </a:rPr>
              <a:t>Integrative conflict resolution </a:t>
            </a:r>
            <a:r>
              <a:rPr lang="en-US" sz="2400" dirty="0">
                <a:latin typeface="Calibri" panose="020F0502020204030204" pitchFamily="34" charset="0"/>
                <a:cs typeface="Calibri" panose="020F0502020204030204" pitchFamily="34" charset="0"/>
              </a:rPr>
              <a:t>– an approach to dealing with conflict in which both parties indicate their preferences and then work together to find an alternative that meets the needs of both.</a:t>
            </a:r>
          </a:p>
          <a:p>
            <a:pPr lvl="1"/>
            <a:endParaRPr lang="en-US" dirty="0"/>
          </a:p>
        </p:txBody>
      </p:sp>
    </p:spTree>
    <p:extLst>
      <p:ext uri="{BB962C8B-B14F-4D97-AF65-F5344CB8AC3E}">
        <p14:creationId xmlns:p14="http://schemas.microsoft.com/office/powerpoint/2010/main" val="2942716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p:txBody>
          <a:bodyPr>
            <a:normAutofit/>
          </a:bodyPr>
          <a:lstStyle/>
          <a:p>
            <a:r>
              <a:rPr lang="en-US" dirty="0"/>
              <a:t>Hawthorne Studies (1924-1932): Elton Mayo (1880-1948)</a:t>
            </a:r>
          </a:p>
          <a:p>
            <a:pPr lvl="1"/>
            <a:r>
              <a:rPr lang="en-US" dirty="0"/>
              <a:t>Conducted over eight years at Western Electric plant in Chicago</a:t>
            </a:r>
          </a:p>
          <a:p>
            <a:pPr lvl="1"/>
            <a:r>
              <a:rPr lang="en-US" dirty="0"/>
              <a:t>Studied the impact of the levels of lighting and incentives on employee productivity in the Relay Test Assembly Room.</a:t>
            </a:r>
          </a:p>
          <a:p>
            <a:pPr lvl="1"/>
            <a:r>
              <a:rPr lang="en-US" dirty="0"/>
              <a:t>Production levels increased when experimenters increased the levels of lighting</a:t>
            </a:r>
          </a:p>
          <a:p>
            <a:pPr lvl="1"/>
            <a:r>
              <a:rPr lang="en-US" dirty="0"/>
              <a:t>Production levels increased when the experimenters subsequently decreased the level of lighting</a:t>
            </a:r>
          </a:p>
          <a:p>
            <a:pPr lvl="1"/>
            <a:r>
              <a:rPr lang="en-US" dirty="0"/>
              <a:t>Production levels increased when various changes were made to compensation based upon individual or group production</a:t>
            </a:r>
          </a:p>
          <a:p>
            <a:pPr lvl="1"/>
            <a:r>
              <a:rPr lang="en-US" dirty="0"/>
              <a:t>Throughout the five year study production levels increased (2400 relays per day to 3000 relays per day). </a:t>
            </a:r>
          </a:p>
          <a:p>
            <a:pPr lvl="1"/>
            <a:endParaRPr lang="en-US" dirty="0"/>
          </a:p>
          <a:p>
            <a:endParaRPr lang="en-US" dirty="0"/>
          </a:p>
        </p:txBody>
      </p:sp>
    </p:spTree>
    <p:extLst>
      <p:ext uri="{BB962C8B-B14F-4D97-AF65-F5344CB8AC3E}">
        <p14:creationId xmlns:p14="http://schemas.microsoft.com/office/powerpoint/2010/main" val="3268599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a:xfrm>
            <a:off x="677334" y="1879695"/>
            <a:ext cx="8596668" cy="3880773"/>
          </a:xfrm>
        </p:spPr>
        <p:txBody>
          <a:bodyPr>
            <a:noAutofit/>
          </a:bodyPr>
          <a:lstStyle/>
          <a:p>
            <a:r>
              <a:rPr lang="en-US" sz="2000" dirty="0">
                <a:latin typeface="Calibri" panose="020F0502020204030204" pitchFamily="34" charset="0"/>
                <a:cs typeface="Calibri" panose="020F0502020204030204" pitchFamily="34" charset="0"/>
              </a:rPr>
              <a:t>Hawthorne Effect</a:t>
            </a:r>
          </a:p>
          <a:p>
            <a:pPr lvl="1"/>
            <a:r>
              <a:rPr lang="en-US" sz="2000" dirty="0">
                <a:latin typeface="Calibri" panose="020F0502020204030204" pitchFamily="34" charset="0"/>
                <a:cs typeface="Calibri" panose="020F0502020204030204" pitchFamily="34" charset="0"/>
              </a:rPr>
              <a:t>Incorrectly defined as increasing productivity by paying more attention to workers.</a:t>
            </a:r>
          </a:p>
          <a:p>
            <a:pPr lvl="1"/>
            <a:r>
              <a:rPr lang="en-US" sz="2000" b="1" dirty="0">
                <a:latin typeface="Calibri" panose="020F0502020204030204" pitchFamily="34" charset="0"/>
                <a:cs typeface="Calibri" panose="020F0502020204030204" pitchFamily="34" charset="0"/>
              </a:rPr>
              <a:t>Workers feeling and attitudes affected their work</a:t>
            </a:r>
            <a:r>
              <a:rPr lang="en-US" sz="2000" dirty="0">
                <a:latin typeface="Calibri" panose="020F0502020204030204" pitchFamily="34" charset="0"/>
                <a:cs typeface="Calibri" panose="020F0502020204030204" pitchFamily="34" charset="0"/>
              </a:rPr>
              <a:t>.</a:t>
            </a:r>
          </a:p>
          <a:p>
            <a:pPr lvl="1"/>
            <a:r>
              <a:rPr lang="en-US" sz="2000" dirty="0">
                <a:latin typeface="Calibri" panose="020F0502020204030204" pitchFamily="34" charset="0"/>
                <a:cs typeface="Calibri" panose="020F0502020204030204" pitchFamily="34" charset="0"/>
              </a:rPr>
              <a:t>Mayo concluded based upon other Hawthorne tests (Bank Wiring Room) that “ work was done in accord with the group’s conception of a day’s work; this was exceeded by only one individual who was cordially disliked”.</a:t>
            </a:r>
          </a:p>
          <a:p>
            <a:pPr lvl="1"/>
            <a:r>
              <a:rPr lang="en-US" sz="2000" dirty="0">
                <a:latin typeface="Calibri" panose="020F0502020204030204" pitchFamily="34" charset="0"/>
                <a:cs typeface="Calibri" panose="020F0502020204030204" pitchFamily="34" charset="0"/>
              </a:rPr>
              <a:t>Hawthorne conclusion: </a:t>
            </a:r>
            <a:r>
              <a:rPr lang="en-US" sz="2000" b="1" dirty="0">
                <a:latin typeface="Calibri" panose="020F0502020204030204" pitchFamily="34" charset="0"/>
                <a:cs typeface="Calibri" panose="020F0502020204030204" pitchFamily="34" charset="0"/>
              </a:rPr>
              <a:t>Workers are not just extensions of machines, and that financial incentives weren’t necessarily the most important motivator for workers</a:t>
            </a:r>
            <a:r>
              <a:rPr lang="en-US"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99323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Acceptance theory of authority (Chester Barnard)</a:t>
            </a:r>
          </a:p>
          <a:p>
            <a:pPr lvl="1"/>
            <a:r>
              <a:rPr lang="en-US" sz="1800" b="1" dirty="0">
                <a:latin typeface="Calibri" panose="020F0502020204030204" pitchFamily="34" charset="0"/>
                <a:cs typeface="Calibri" panose="020F0502020204030204" pitchFamily="34" charset="0"/>
              </a:rPr>
              <a:t>Organization</a:t>
            </a:r>
            <a:r>
              <a:rPr lang="en-US" sz="1800" dirty="0">
                <a:latin typeface="Calibri" panose="020F0502020204030204" pitchFamily="34" charset="0"/>
                <a:cs typeface="Calibri" panose="020F0502020204030204" pitchFamily="34" charset="0"/>
              </a:rPr>
              <a:t> – a system of consciously coordinated activities or forces created by two or more people. Organizations occur whenever two or more people work together for some purpose.</a:t>
            </a:r>
          </a:p>
          <a:p>
            <a:pPr lvl="1"/>
            <a:r>
              <a:rPr lang="en-US" sz="1800" dirty="0">
                <a:latin typeface="Calibri" panose="020F0502020204030204" pitchFamily="34" charset="0"/>
                <a:cs typeface="Calibri" panose="020F0502020204030204" pitchFamily="34" charset="0"/>
              </a:rPr>
              <a:t>Cooperation </a:t>
            </a:r>
            <a:r>
              <a:rPr lang="en-US" sz="1800" b="1" dirty="0">
                <a:latin typeface="Calibri" panose="020F0502020204030204" pitchFamily="34" charset="0"/>
                <a:cs typeface="Calibri" panose="020F0502020204030204" pitchFamily="34" charset="0"/>
              </a:rPr>
              <a:t>is not </a:t>
            </a:r>
            <a:r>
              <a:rPr lang="en-US" sz="1800" dirty="0">
                <a:latin typeface="Calibri" panose="020F0502020204030204" pitchFamily="34" charset="0"/>
                <a:cs typeface="Calibri" panose="020F0502020204030204" pitchFamily="34" charset="0"/>
              </a:rPr>
              <a:t>the normal state of affairs according to Barnard.</a:t>
            </a:r>
          </a:p>
          <a:p>
            <a:pPr lvl="1"/>
            <a:r>
              <a:rPr lang="en-US" sz="1800" b="1" dirty="0">
                <a:latin typeface="Calibri" panose="020F0502020204030204" pitchFamily="34" charset="0"/>
                <a:cs typeface="Calibri" panose="020F0502020204030204" pitchFamily="34" charset="0"/>
              </a:rPr>
              <a:t>People cooperate within an organization based upon how people perceive authority and whether they are willing to accept it. Directives need to be: understood; consistent with the purpose of the organization; compatible with peoples personal interests; can actually be carried out by those people.</a:t>
            </a:r>
          </a:p>
          <a:p>
            <a:pPr lvl="1"/>
            <a:r>
              <a:rPr lang="en-US" sz="1800" dirty="0">
                <a:latin typeface="Calibri" panose="020F0502020204030204" pitchFamily="34" charset="0"/>
                <a:cs typeface="Calibri" panose="020F0502020204030204" pitchFamily="34" charset="0"/>
              </a:rPr>
              <a:t> Ask people to do things contrary to the organization’s purpose or their own benefit and they will put up a fight.</a:t>
            </a:r>
          </a:p>
          <a:p>
            <a:pPr lvl="1"/>
            <a:endParaRPr lang="en-US" dirty="0"/>
          </a:p>
        </p:txBody>
      </p:sp>
    </p:spTree>
    <p:extLst>
      <p:ext uri="{BB962C8B-B14F-4D97-AF65-F5344CB8AC3E}">
        <p14:creationId xmlns:p14="http://schemas.microsoft.com/office/powerpoint/2010/main" val="1051029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a:t>
            </a:r>
          </a:p>
        </p:txBody>
      </p:sp>
      <p:sp>
        <p:nvSpPr>
          <p:cNvPr id="3" name="Content Placeholder 2"/>
          <p:cNvSpPr>
            <a:spLocks noGrp="1"/>
          </p:cNvSpPr>
          <p:nvPr>
            <p:ph idx="1"/>
          </p:nvPr>
        </p:nvSpPr>
        <p:spPr/>
        <p:txBody>
          <a:bodyPr>
            <a:normAutofit fontScale="92500" lnSpcReduction="10000"/>
          </a:bodyPr>
          <a:lstStyle/>
          <a:p>
            <a:r>
              <a:rPr lang="en-US" sz="2800" b="1" dirty="0">
                <a:latin typeface="Calibri" panose="020F0502020204030204" pitchFamily="34" charset="0"/>
                <a:cs typeface="Calibri" panose="020F0502020204030204" pitchFamily="34" charset="0"/>
              </a:rPr>
              <a:t>Operations Management </a:t>
            </a:r>
            <a:r>
              <a:rPr lang="en-US" sz="2800" dirty="0">
                <a:latin typeface="Calibri" panose="020F0502020204030204" pitchFamily="34" charset="0"/>
                <a:cs typeface="Calibri" panose="020F0502020204030204" pitchFamily="34" charset="0"/>
              </a:rPr>
              <a:t>– A quantitative or mathematical approach to find ways to increase productivity, improve quality, and manage or reduce costly inventories.  Early application (Eli Whitney) – </a:t>
            </a:r>
            <a:r>
              <a:rPr lang="en-US" sz="2800" b="1" dirty="0">
                <a:latin typeface="Calibri" panose="020F0502020204030204" pitchFamily="34" charset="0"/>
                <a:cs typeface="Calibri" panose="020F0502020204030204" pitchFamily="34" charset="0"/>
              </a:rPr>
              <a:t>interchangeable parts for muskets </a:t>
            </a:r>
            <a:r>
              <a:rPr lang="en-US" sz="2800" dirty="0">
                <a:latin typeface="Calibri" panose="020F0502020204030204" pitchFamily="34" charset="0"/>
                <a:cs typeface="Calibri" panose="020F0502020204030204" pitchFamily="34" charset="0"/>
              </a:rPr>
              <a:t>for the early US Government. Now used throughout manufacturing. </a:t>
            </a:r>
          </a:p>
          <a:p>
            <a:r>
              <a:rPr lang="en-US" sz="2800" b="1" dirty="0">
                <a:latin typeface="Calibri" panose="020F0502020204030204" pitchFamily="34" charset="0"/>
                <a:cs typeface="Calibri" panose="020F0502020204030204" pitchFamily="34" charset="0"/>
              </a:rPr>
              <a:t>Information Management </a:t>
            </a:r>
            <a:r>
              <a:rPr lang="en-US" sz="2800" dirty="0">
                <a:latin typeface="Calibri" panose="020F0502020204030204" pitchFamily="34" charset="0"/>
                <a:cs typeface="Calibri" panose="020F0502020204030204" pitchFamily="34" charset="0"/>
              </a:rPr>
              <a:t>– speed up the access to timely information. First technologies to revolutionize business information management were paper and the printing press. Later came: telegraph, telephone, internet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7027" y="197645"/>
            <a:ext cx="2466975" cy="1847850"/>
          </a:xfrm>
          <a:prstGeom prst="rect">
            <a:avLst/>
          </a:prstGeom>
        </p:spPr>
      </p:pic>
    </p:spTree>
    <p:extLst>
      <p:ext uri="{BB962C8B-B14F-4D97-AF65-F5344CB8AC3E}">
        <p14:creationId xmlns:p14="http://schemas.microsoft.com/office/powerpoint/2010/main" val="548227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History of Management </a:t>
            </a:r>
          </a:p>
        </p:txBody>
      </p:sp>
      <p:sp>
        <p:nvSpPr>
          <p:cNvPr id="3" name="Content Placeholder 2"/>
          <p:cNvSpPr>
            <a:spLocks noGrp="1"/>
          </p:cNvSpPr>
          <p:nvPr>
            <p:ph idx="1"/>
          </p:nvPr>
        </p:nvSpPr>
        <p:spPr/>
        <p:txBody>
          <a:bodyPr>
            <a:normAutofit lnSpcReduction="10000"/>
          </a:bodyPr>
          <a:lstStyle/>
          <a:p>
            <a:r>
              <a:rPr lang="en-US" sz="2000" dirty="0">
                <a:latin typeface="Calibri" panose="020F0502020204030204" pitchFamily="34" charset="0"/>
                <a:cs typeface="Calibri" panose="020F0502020204030204" pitchFamily="34" charset="0"/>
              </a:rPr>
              <a:t>Systems Management – Looking for connections between different part of the organization and its environment.</a:t>
            </a:r>
          </a:p>
          <a:p>
            <a:pPr lvl="1"/>
            <a:r>
              <a:rPr lang="en-US" sz="2000" b="1" dirty="0">
                <a:latin typeface="Calibri" panose="020F0502020204030204" pitchFamily="34" charset="0"/>
                <a:cs typeface="Calibri" panose="020F0502020204030204" pitchFamily="34" charset="0"/>
              </a:rPr>
              <a:t>Systems</a:t>
            </a:r>
            <a:r>
              <a:rPr lang="en-US" sz="2000" dirty="0">
                <a:latin typeface="Calibri" panose="020F0502020204030204" pitchFamily="34" charset="0"/>
                <a:cs typeface="Calibri" panose="020F0502020204030204" pitchFamily="34" charset="0"/>
              </a:rPr>
              <a:t> – a set of interrelated elements or parts that function as a whole. Subsystems - smaller systems that operate within the context of a larger system.</a:t>
            </a:r>
          </a:p>
          <a:p>
            <a:pPr lvl="1"/>
            <a:r>
              <a:rPr lang="en-US" sz="2000" b="1" dirty="0">
                <a:latin typeface="Calibri" panose="020F0502020204030204" pitchFamily="34" charset="0"/>
                <a:cs typeface="Calibri" panose="020F0502020204030204" pitchFamily="34" charset="0"/>
              </a:rPr>
              <a:t>Synergy</a:t>
            </a:r>
            <a:r>
              <a:rPr lang="en-US" sz="2000" dirty="0">
                <a:latin typeface="Calibri" panose="020F0502020204030204" pitchFamily="34" charset="0"/>
                <a:cs typeface="Calibri" panose="020F0502020204030204" pitchFamily="34" charset="0"/>
              </a:rPr>
              <a:t> – when two or more subsystems working together can produce more than they can working apart.</a:t>
            </a:r>
          </a:p>
          <a:p>
            <a:pPr lvl="1"/>
            <a:r>
              <a:rPr lang="en-US" sz="2000" dirty="0">
                <a:latin typeface="Calibri" panose="020F0502020204030204" pitchFamily="34" charset="0"/>
                <a:cs typeface="Calibri" panose="020F0502020204030204" pitchFamily="34" charset="0"/>
              </a:rPr>
              <a:t>Closed systems – Systems that can sustain themselves without interacting with their environment.</a:t>
            </a:r>
          </a:p>
          <a:p>
            <a:pPr lvl="1"/>
            <a:r>
              <a:rPr lang="en-US" sz="2000" dirty="0">
                <a:latin typeface="Calibri" panose="020F0502020204030204" pitchFamily="34" charset="0"/>
                <a:cs typeface="Calibri" panose="020F0502020204030204" pitchFamily="34" charset="0"/>
              </a:rPr>
              <a:t>Open Systems – Systems that can sustain themselves only by interacting with their environments, on which they depends for their survival.</a:t>
            </a:r>
          </a:p>
          <a:p>
            <a:endParaRPr lang="en-US" dirty="0"/>
          </a:p>
          <a:p>
            <a:endParaRPr lang="en-US" dirty="0"/>
          </a:p>
        </p:txBody>
      </p:sp>
    </p:spTree>
    <p:extLst>
      <p:ext uri="{BB962C8B-B14F-4D97-AF65-F5344CB8AC3E}">
        <p14:creationId xmlns:p14="http://schemas.microsoft.com/office/powerpoint/2010/main" val="1431761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History of Management</a:t>
            </a:r>
            <a:br>
              <a:rPr lang="en-US" dirty="0"/>
            </a:br>
            <a:r>
              <a:rPr lang="en-US" dirty="0"/>
              <a:t>Conclusion</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No management ideas or practices are universal.</a:t>
            </a:r>
          </a:p>
          <a:p>
            <a:r>
              <a:rPr lang="en-US" sz="2400" b="1" dirty="0">
                <a:latin typeface="Calibri" panose="020F0502020204030204" pitchFamily="34" charset="0"/>
                <a:cs typeface="Calibri" panose="020F0502020204030204" pitchFamily="34" charset="0"/>
              </a:rPr>
              <a:t>Contingency Management – The most effective management theory or idea depends on the kinds of problems or situations that managers are facing at a particular time and place.</a:t>
            </a:r>
          </a:p>
          <a:p>
            <a:pPr lvl="1"/>
            <a:r>
              <a:rPr lang="en-US" sz="2400" dirty="0">
                <a:latin typeface="Calibri" panose="020F0502020204030204" pitchFamily="34" charset="0"/>
                <a:cs typeface="Calibri" panose="020F0502020204030204" pitchFamily="34" charset="0"/>
              </a:rPr>
              <a:t>Managers need to look for key contingencies that differentiate todays situations or problems from yesterday’s situations or problems.</a:t>
            </a:r>
          </a:p>
          <a:p>
            <a:pPr lvl="1"/>
            <a:r>
              <a:rPr lang="en-US" sz="2400" dirty="0">
                <a:latin typeface="Calibri" panose="020F0502020204030204" pitchFamily="34" charset="0"/>
                <a:cs typeface="Calibri" panose="020F0502020204030204" pitchFamily="34" charset="0"/>
              </a:rPr>
              <a:t>Managers need to analyze problems, situations, and employees before taking action to fix them. </a:t>
            </a:r>
          </a:p>
        </p:txBody>
      </p:sp>
    </p:spTree>
    <p:extLst>
      <p:ext uri="{BB962C8B-B14F-4D97-AF65-F5344CB8AC3E}">
        <p14:creationId xmlns:p14="http://schemas.microsoft.com/office/powerpoint/2010/main" val="2807120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Environments and Cultures</a:t>
            </a:r>
          </a:p>
        </p:txBody>
      </p:sp>
      <p:sp>
        <p:nvSpPr>
          <p:cNvPr id="3" name="Content Placeholder 2"/>
          <p:cNvSpPr>
            <a:spLocks noGrp="1"/>
          </p:cNvSpPr>
          <p:nvPr>
            <p:ph idx="1"/>
          </p:nvPr>
        </p:nvSpPr>
        <p:spPr/>
        <p:txBody>
          <a:bodyPr>
            <a:noAutofit/>
          </a:bodyPr>
          <a:lstStyle/>
          <a:p>
            <a:r>
              <a:rPr lang="en-US" sz="2000" b="1" dirty="0">
                <a:latin typeface="Calibri" panose="020F0502020204030204" pitchFamily="34" charset="0"/>
                <a:cs typeface="Calibri" panose="020F0502020204030204" pitchFamily="34" charset="0"/>
              </a:rPr>
              <a:t>External environments </a:t>
            </a:r>
            <a:r>
              <a:rPr lang="en-US" sz="2000" dirty="0">
                <a:latin typeface="Calibri" panose="020F0502020204030204" pitchFamily="34" charset="0"/>
                <a:cs typeface="Calibri" panose="020F0502020204030204" pitchFamily="34" charset="0"/>
              </a:rPr>
              <a:t>– all events outside a company that have the potential to influence or affect it.</a:t>
            </a:r>
          </a:p>
          <a:p>
            <a:r>
              <a:rPr lang="en-US" sz="2000" dirty="0">
                <a:latin typeface="Calibri" panose="020F0502020204030204" pitchFamily="34" charset="0"/>
                <a:cs typeface="Calibri" panose="020F0502020204030204" pitchFamily="34" charset="0"/>
              </a:rPr>
              <a:t>Environmental change – the rate at which a company’s general and specific environments change.</a:t>
            </a:r>
          </a:p>
          <a:p>
            <a:pPr lvl="1"/>
            <a:r>
              <a:rPr lang="en-US" sz="2000" b="1" dirty="0">
                <a:latin typeface="Calibri" panose="020F0502020204030204" pitchFamily="34" charset="0"/>
                <a:cs typeface="Calibri" panose="020F0502020204030204" pitchFamily="34" charset="0"/>
              </a:rPr>
              <a:t>Stable environment </a:t>
            </a:r>
            <a:r>
              <a:rPr lang="en-US" sz="2000" dirty="0">
                <a:latin typeface="Calibri" panose="020F0502020204030204" pitchFamily="34" charset="0"/>
                <a:cs typeface="Calibri" panose="020F0502020204030204" pitchFamily="34" charset="0"/>
              </a:rPr>
              <a:t>– an environment in which the rate of change is slow.</a:t>
            </a:r>
          </a:p>
          <a:p>
            <a:pPr lvl="1"/>
            <a:r>
              <a:rPr lang="en-US" sz="2000" b="1" dirty="0">
                <a:latin typeface="Calibri" panose="020F0502020204030204" pitchFamily="34" charset="0"/>
                <a:cs typeface="Calibri" panose="020F0502020204030204" pitchFamily="34" charset="0"/>
              </a:rPr>
              <a:t>Dynamic environment </a:t>
            </a:r>
            <a:r>
              <a:rPr lang="en-US" sz="2000" dirty="0">
                <a:latin typeface="Calibri" panose="020F0502020204030204" pitchFamily="34" charset="0"/>
                <a:cs typeface="Calibri" panose="020F0502020204030204" pitchFamily="34" charset="0"/>
              </a:rPr>
              <a:t>– an environment in which the rate of change is fast.</a:t>
            </a:r>
          </a:p>
          <a:p>
            <a:r>
              <a:rPr lang="en-US" sz="2000" b="1" dirty="0">
                <a:latin typeface="Calibri" panose="020F0502020204030204" pitchFamily="34" charset="0"/>
                <a:cs typeface="Calibri" panose="020F0502020204030204" pitchFamily="34" charset="0"/>
              </a:rPr>
              <a:t>Punctuated equilibrium theory </a:t>
            </a:r>
            <a:r>
              <a:rPr lang="en-US" sz="2000" dirty="0">
                <a:latin typeface="Calibri" panose="020F0502020204030204" pitchFamily="34" charset="0"/>
                <a:cs typeface="Calibri" panose="020F0502020204030204" pitchFamily="34" charset="0"/>
              </a:rPr>
              <a:t>– the theory that companies go through long periods of stability (equilibrium), followed by short periods of dynamic, fundamental change (revolutionary periods), and then a new equilibrium.</a:t>
            </a:r>
          </a:p>
        </p:txBody>
      </p:sp>
    </p:spTree>
    <p:extLst>
      <p:ext uri="{BB962C8B-B14F-4D97-AF65-F5344CB8AC3E}">
        <p14:creationId xmlns:p14="http://schemas.microsoft.com/office/powerpoint/2010/main" val="1150539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Environments and Cultures</a:t>
            </a:r>
          </a:p>
        </p:txBody>
      </p:sp>
      <p:sp>
        <p:nvSpPr>
          <p:cNvPr id="3" name="Content Placeholder 2"/>
          <p:cNvSpPr>
            <a:spLocks noGrp="1"/>
          </p:cNvSpPr>
          <p:nvPr>
            <p:ph idx="1"/>
          </p:nvPr>
        </p:nvSpPr>
        <p:spPr/>
        <p:txBody>
          <a:bodyPr>
            <a:normAutofit/>
          </a:bodyPr>
          <a:lstStyle/>
          <a:p>
            <a:r>
              <a:rPr lang="en-US" sz="2000" b="1" dirty="0">
                <a:latin typeface="Calibri" panose="020F0502020204030204" pitchFamily="34" charset="0"/>
                <a:cs typeface="Calibri" panose="020F0502020204030204" pitchFamily="34" charset="0"/>
              </a:rPr>
              <a:t>Environmental complexity </a:t>
            </a:r>
            <a:r>
              <a:rPr lang="en-US" sz="2000" dirty="0">
                <a:latin typeface="Calibri" panose="020F0502020204030204" pitchFamily="34" charset="0"/>
                <a:cs typeface="Calibri" panose="020F0502020204030204" pitchFamily="34" charset="0"/>
              </a:rPr>
              <a:t>– the number of and intensity of external factors in the environment that affect organizations.</a:t>
            </a:r>
          </a:p>
          <a:p>
            <a:pPr lvl="1"/>
            <a:r>
              <a:rPr lang="en-US" sz="2000" dirty="0">
                <a:latin typeface="Calibri" panose="020F0502020204030204" pitchFamily="34" charset="0"/>
                <a:cs typeface="Calibri" panose="020F0502020204030204" pitchFamily="34" charset="0"/>
              </a:rPr>
              <a:t>Simple environment</a:t>
            </a:r>
          </a:p>
          <a:p>
            <a:pPr lvl="1"/>
            <a:r>
              <a:rPr lang="en-US" sz="2000" dirty="0">
                <a:latin typeface="Calibri" panose="020F0502020204030204" pitchFamily="34" charset="0"/>
                <a:cs typeface="Calibri" panose="020F0502020204030204" pitchFamily="34" charset="0"/>
              </a:rPr>
              <a:t>Complex environment</a:t>
            </a:r>
          </a:p>
          <a:p>
            <a:r>
              <a:rPr lang="en-US" sz="2000" b="1" dirty="0">
                <a:latin typeface="Calibri" panose="020F0502020204030204" pitchFamily="34" charset="0"/>
                <a:cs typeface="Calibri" panose="020F0502020204030204" pitchFamily="34" charset="0"/>
              </a:rPr>
              <a:t>Resource scarcity </a:t>
            </a:r>
            <a:r>
              <a:rPr lang="en-US" sz="2000" dirty="0">
                <a:latin typeface="Calibri" panose="020F0502020204030204" pitchFamily="34" charset="0"/>
                <a:cs typeface="Calibri" panose="020F0502020204030204" pitchFamily="34" charset="0"/>
              </a:rPr>
              <a:t>– the abundance or shortage of critical organizational resources in the organization’s external environment. (Resources are not readily available)</a:t>
            </a:r>
          </a:p>
          <a:p>
            <a:r>
              <a:rPr lang="en-US" sz="2000" b="1" dirty="0">
                <a:latin typeface="Calibri" panose="020F0502020204030204" pitchFamily="34" charset="0"/>
                <a:cs typeface="Calibri" panose="020F0502020204030204" pitchFamily="34" charset="0"/>
              </a:rPr>
              <a:t>Uncertainty</a:t>
            </a:r>
            <a:r>
              <a:rPr lang="en-US" sz="2000" dirty="0">
                <a:latin typeface="Calibri" panose="020F0502020204030204" pitchFamily="34" charset="0"/>
                <a:cs typeface="Calibri" panose="020F0502020204030204" pitchFamily="34" charset="0"/>
              </a:rPr>
              <a:t> – extent to which managers can understand or predict which environment changes and trends will affect their businesses.</a:t>
            </a:r>
          </a:p>
          <a:p>
            <a:endParaRPr lang="en-US" dirty="0"/>
          </a:p>
        </p:txBody>
      </p:sp>
    </p:spTree>
    <p:extLst>
      <p:ext uri="{BB962C8B-B14F-4D97-AF65-F5344CB8AC3E}">
        <p14:creationId xmlns:p14="http://schemas.microsoft.com/office/powerpoint/2010/main" val="2987820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Environments and Cultures</a:t>
            </a:r>
          </a:p>
        </p:txBody>
      </p:sp>
      <p:sp>
        <p:nvSpPr>
          <p:cNvPr id="3" name="Content Placeholder 2"/>
          <p:cNvSpPr>
            <a:spLocks noGrp="1"/>
          </p:cNvSpPr>
          <p:nvPr>
            <p:ph idx="1"/>
          </p:nvPr>
        </p:nvSpPr>
        <p:spPr/>
        <p:txBody>
          <a:bodyPr>
            <a:noAutofit/>
          </a:bodyPr>
          <a:lstStyle/>
          <a:p>
            <a:r>
              <a:rPr lang="en-US" sz="2000" b="1" dirty="0">
                <a:latin typeface="Calibri" panose="020F0502020204030204" pitchFamily="34" charset="0"/>
                <a:cs typeface="Calibri" panose="020F0502020204030204" pitchFamily="34" charset="0"/>
              </a:rPr>
              <a:t>General environment </a:t>
            </a:r>
            <a:r>
              <a:rPr lang="en-US" sz="2000" dirty="0">
                <a:latin typeface="Calibri" panose="020F0502020204030204" pitchFamily="34" charset="0"/>
                <a:cs typeface="Calibri" panose="020F0502020204030204" pitchFamily="34" charset="0"/>
              </a:rPr>
              <a:t>– economic, technological, sociocultural, political/ legal component .</a:t>
            </a:r>
          </a:p>
          <a:p>
            <a:r>
              <a:rPr lang="en-US" sz="2000" b="1" dirty="0">
                <a:latin typeface="Calibri" panose="020F0502020204030204" pitchFamily="34" charset="0"/>
                <a:cs typeface="Calibri" panose="020F0502020204030204" pitchFamily="34" charset="0"/>
              </a:rPr>
              <a:t>Specific environment </a:t>
            </a:r>
            <a:r>
              <a:rPr lang="en-US" sz="2000" dirty="0">
                <a:latin typeface="Calibri" panose="020F0502020204030204" pitchFamily="34" charset="0"/>
                <a:cs typeface="Calibri" panose="020F0502020204030204" pitchFamily="34" charset="0"/>
              </a:rPr>
              <a:t>– customer, competitors, suppliers, industry regulations (page 55 has a list of regulatory agencies), advocacy groups</a:t>
            </a:r>
          </a:p>
          <a:p>
            <a:pPr lvl="1"/>
            <a:r>
              <a:rPr lang="en-US" sz="2000" b="1" dirty="0">
                <a:latin typeface="Calibri" panose="020F0502020204030204" pitchFamily="34" charset="0"/>
                <a:cs typeface="Calibri" panose="020F0502020204030204" pitchFamily="34" charset="0"/>
              </a:rPr>
              <a:t>Customers</a:t>
            </a:r>
            <a:r>
              <a:rPr lang="en-US" sz="2000" dirty="0">
                <a:latin typeface="Calibri" panose="020F0502020204030204" pitchFamily="34" charset="0"/>
                <a:cs typeface="Calibri" panose="020F0502020204030204" pitchFamily="34" charset="0"/>
              </a:rPr>
              <a:t> – monitoring customers changing wants and needs is critical to business success. Reactive (surveys, promoters, passives, detractors) or Proactive (anticipate needs).</a:t>
            </a:r>
          </a:p>
          <a:p>
            <a:pPr lvl="1"/>
            <a:r>
              <a:rPr lang="en-US" sz="2000" b="1" dirty="0">
                <a:latin typeface="Calibri" panose="020F0502020204030204" pitchFamily="34" charset="0"/>
                <a:cs typeface="Calibri" panose="020F0502020204030204" pitchFamily="34" charset="0"/>
              </a:rPr>
              <a:t>Competitors</a:t>
            </a:r>
            <a:r>
              <a:rPr lang="en-US" sz="2000" dirty="0">
                <a:latin typeface="Calibri" panose="020F0502020204030204" pitchFamily="34" charset="0"/>
                <a:cs typeface="Calibri" panose="020F0502020204030204" pitchFamily="34" charset="0"/>
              </a:rPr>
              <a:t> </a:t>
            </a:r>
          </a:p>
          <a:p>
            <a:pPr lvl="2"/>
            <a:r>
              <a:rPr lang="en-US" sz="2000" dirty="0">
                <a:latin typeface="Calibri" panose="020F0502020204030204" pitchFamily="34" charset="0"/>
                <a:cs typeface="Calibri" panose="020F0502020204030204" pitchFamily="34" charset="0"/>
              </a:rPr>
              <a:t> Competitive analysis is a process for monitoring the competition, anticipating their moves, and determining their strengths and weaknesses.</a:t>
            </a:r>
          </a:p>
        </p:txBody>
      </p:sp>
    </p:spTree>
    <p:extLst>
      <p:ext uri="{BB962C8B-B14F-4D97-AF65-F5344CB8AC3E}">
        <p14:creationId xmlns:p14="http://schemas.microsoft.com/office/powerpoint/2010/main" val="3570258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Environments and Cultures</a:t>
            </a:r>
          </a:p>
        </p:txBody>
      </p:sp>
      <p:sp>
        <p:nvSpPr>
          <p:cNvPr id="3" name="Content Placeholder 2"/>
          <p:cNvSpPr>
            <a:spLocks noGrp="1"/>
          </p:cNvSpPr>
          <p:nvPr>
            <p:ph idx="1"/>
          </p:nvPr>
        </p:nvSpPr>
        <p:spPr/>
        <p:txBody>
          <a:bodyPr>
            <a:normAutofit lnSpcReduction="10000"/>
          </a:bodyPr>
          <a:lstStyle/>
          <a:p>
            <a:r>
              <a:rPr lang="en-US" sz="2000" dirty="0">
                <a:latin typeface="Calibri" panose="020F0502020204030204" pitchFamily="34" charset="0"/>
                <a:cs typeface="Calibri" panose="020F0502020204030204" pitchFamily="34" charset="0"/>
              </a:rPr>
              <a:t>Specific environment (continued)</a:t>
            </a:r>
          </a:p>
          <a:p>
            <a:pPr lvl="1"/>
            <a:r>
              <a:rPr lang="en-US" sz="2000" b="1" dirty="0">
                <a:latin typeface="Calibri" panose="020F0502020204030204" pitchFamily="34" charset="0"/>
                <a:cs typeface="Calibri" panose="020F0502020204030204" pitchFamily="34" charset="0"/>
              </a:rPr>
              <a:t>Suppliers</a:t>
            </a:r>
            <a:r>
              <a:rPr lang="en-US" sz="2000" dirty="0">
                <a:latin typeface="Calibri" panose="020F0502020204030204" pitchFamily="34" charset="0"/>
                <a:cs typeface="Calibri" panose="020F0502020204030204" pitchFamily="34" charset="0"/>
              </a:rPr>
              <a:t> – companies that provide material, human, financial, and informational resources to other companies.</a:t>
            </a:r>
          </a:p>
          <a:p>
            <a:pPr lvl="1"/>
            <a:r>
              <a:rPr lang="en-US" sz="2000" b="1" dirty="0">
                <a:latin typeface="Calibri" panose="020F0502020204030204" pitchFamily="34" charset="0"/>
                <a:cs typeface="Calibri" panose="020F0502020204030204" pitchFamily="34" charset="0"/>
              </a:rPr>
              <a:t>Supplier relationships</a:t>
            </a:r>
            <a:r>
              <a:rPr lang="en-US" sz="2000" dirty="0">
                <a:latin typeface="Calibri" panose="020F0502020204030204" pitchFamily="34" charset="0"/>
                <a:cs typeface="Calibri" panose="020F0502020204030204" pitchFamily="34" charset="0"/>
              </a:rPr>
              <a:t>: Supplier dependence; Buyer dependence; Opportunistic behavior; Relationship behavior</a:t>
            </a:r>
          </a:p>
          <a:p>
            <a:pPr lvl="1"/>
            <a:r>
              <a:rPr lang="en-US" sz="2000" b="1" dirty="0">
                <a:latin typeface="Calibri" panose="020F0502020204030204" pitchFamily="34" charset="0"/>
                <a:cs typeface="Calibri" panose="020F0502020204030204" pitchFamily="34" charset="0"/>
              </a:rPr>
              <a:t>Industry regulations</a:t>
            </a:r>
            <a:r>
              <a:rPr lang="en-US" sz="2000" dirty="0">
                <a:latin typeface="Calibri" panose="020F0502020204030204" pitchFamily="34" charset="0"/>
                <a:cs typeface="Calibri" panose="020F0502020204030204" pitchFamily="34" charset="0"/>
              </a:rPr>
              <a:t> (see page 55 list of Federal Regulators) – regulations and rules that govern the business practices and procedures of specific industries, businesses and professions. </a:t>
            </a:r>
          </a:p>
          <a:p>
            <a:pPr lvl="1"/>
            <a:r>
              <a:rPr lang="en-US" sz="2000" dirty="0">
                <a:latin typeface="Calibri" panose="020F0502020204030204" pitchFamily="34" charset="0"/>
                <a:cs typeface="Calibri" panose="020F0502020204030204" pitchFamily="34" charset="0"/>
              </a:rPr>
              <a:t> </a:t>
            </a:r>
            <a:r>
              <a:rPr lang="en-US" sz="2000" b="1" dirty="0">
                <a:latin typeface="Calibri" panose="020F0502020204030204" pitchFamily="34" charset="0"/>
                <a:cs typeface="Calibri" panose="020F0502020204030204" pitchFamily="34" charset="0"/>
              </a:rPr>
              <a:t>Advocacy groups -</a:t>
            </a:r>
            <a:r>
              <a:rPr lang="en-US" sz="2000" dirty="0">
                <a:latin typeface="Calibri" panose="020F0502020204030204" pitchFamily="34" charset="0"/>
                <a:cs typeface="Calibri" panose="020F0502020204030204" pitchFamily="34" charset="0"/>
              </a:rPr>
              <a:t> concerned citizens who band together to try to influence the business practices of specific industries, businesses, and professions. Could use: product boycott, media advocacy, other tactics </a:t>
            </a:r>
          </a:p>
          <a:p>
            <a:endParaRPr lang="en-US" dirty="0"/>
          </a:p>
        </p:txBody>
      </p:sp>
    </p:spTree>
    <p:extLst>
      <p:ext uri="{BB962C8B-B14F-4D97-AF65-F5344CB8AC3E}">
        <p14:creationId xmlns:p14="http://schemas.microsoft.com/office/powerpoint/2010/main" val="2281317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Environments and Cultures</a:t>
            </a:r>
          </a:p>
        </p:txBody>
      </p:sp>
      <p:sp>
        <p:nvSpPr>
          <p:cNvPr id="3" name="Content Placeholder 2"/>
          <p:cNvSpPr>
            <a:spLocks noGrp="1"/>
          </p:cNvSpPr>
          <p:nvPr>
            <p:ph idx="1"/>
          </p:nvPr>
        </p:nvSpPr>
        <p:spPr/>
        <p:txBody>
          <a:bodyPr>
            <a:noAutofit/>
          </a:bodyPr>
          <a:lstStyle/>
          <a:p>
            <a:r>
              <a:rPr lang="en-US" sz="2000" b="1" dirty="0">
                <a:latin typeface="Calibri" panose="020F0502020204030204" pitchFamily="34" charset="0"/>
                <a:cs typeface="Calibri" panose="020F0502020204030204" pitchFamily="34" charset="0"/>
              </a:rPr>
              <a:t>Organizational cultures </a:t>
            </a:r>
            <a:r>
              <a:rPr lang="en-US" sz="2000" dirty="0">
                <a:latin typeface="Calibri" panose="020F0502020204030204" pitchFamily="34" charset="0"/>
                <a:cs typeface="Calibri" panose="020F0502020204030204" pitchFamily="34" charset="0"/>
              </a:rPr>
              <a:t>– values, beliefs, and attitudes shared by organizations members.</a:t>
            </a:r>
          </a:p>
          <a:p>
            <a:pPr lvl="1"/>
            <a:r>
              <a:rPr lang="en-US" sz="2000" dirty="0">
                <a:latin typeface="Calibri" panose="020F0502020204030204" pitchFamily="34" charset="0"/>
                <a:cs typeface="Calibri" panose="020F0502020204030204" pitchFamily="34" charset="0"/>
              </a:rPr>
              <a:t>Organizational stories; Organizational heroes; Company Mission – a company’s purpose or reason for existing; Apple</a:t>
            </a:r>
          </a:p>
          <a:p>
            <a:r>
              <a:rPr lang="en-US" sz="2000" dirty="0">
                <a:latin typeface="Calibri" panose="020F0502020204030204" pitchFamily="34" charset="0"/>
                <a:cs typeface="Calibri" panose="020F0502020204030204" pitchFamily="34" charset="0"/>
              </a:rPr>
              <a:t>Changing organizational culture (</a:t>
            </a:r>
            <a:r>
              <a:rPr lang="en-US" sz="2000" dirty="0">
                <a:latin typeface="Calibri" panose="020F0502020204030204" pitchFamily="34" charset="0"/>
                <a:cs typeface="Calibri" panose="020F0502020204030204" pitchFamily="34" charset="0"/>
                <a:hlinkClick r:id="rId3"/>
              </a:rPr>
              <a:t>Very difficult to pull off</a:t>
            </a:r>
            <a:r>
              <a:rPr lang="en-US" sz="2000" dirty="0">
                <a:latin typeface="Calibri" panose="020F0502020204030204" pitchFamily="34" charset="0"/>
                <a:cs typeface="Calibri" panose="020F0502020204030204" pitchFamily="34" charset="0"/>
              </a:rPr>
              <a:t>, but often necessary for survival)</a:t>
            </a:r>
          </a:p>
          <a:p>
            <a:pPr lvl="1"/>
            <a:r>
              <a:rPr lang="en-US" sz="2000" dirty="0">
                <a:latin typeface="Calibri" panose="020F0502020204030204" pitchFamily="34" charset="0"/>
                <a:cs typeface="Calibri" panose="020F0502020204030204" pitchFamily="34" charset="0"/>
              </a:rPr>
              <a:t>Behavioral addition – new symbolic behaviors</a:t>
            </a:r>
          </a:p>
          <a:p>
            <a:pPr lvl="1"/>
            <a:r>
              <a:rPr lang="en-US" sz="2000" dirty="0">
                <a:latin typeface="Calibri" panose="020F0502020204030204" pitchFamily="34" charset="0"/>
                <a:cs typeface="Calibri" panose="020F0502020204030204" pitchFamily="34" charset="0"/>
              </a:rPr>
              <a:t>Behavioral substitution – new behaviors to replace former behaviors</a:t>
            </a:r>
          </a:p>
          <a:p>
            <a:pPr lvl="1"/>
            <a:r>
              <a:rPr lang="en-US" sz="2000" dirty="0">
                <a:latin typeface="Calibri" panose="020F0502020204030204" pitchFamily="34" charset="0"/>
                <a:cs typeface="Calibri" panose="020F0502020204030204" pitchFamily="34" charset="0"/>
              </a:rPr>
              <a:t>Message – the accepted way of doing things has changed</a:t>
            </a:r>
          </a:p>
        </p:txBody>
      </p:sp>
    </p:spTree>
    <p:extLst>
      <p:ext uri="{BB962C8B-B14F-4D97-AF65-F5344CB8AC3E}">
        <p14:creationId xmlns:p14="http://schemas.microsoft.com/office/powerpoint/2010/main" val="853038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Social Responsibility</a:t>
            </a:r>
          </a:p>
        </p:txBody>
      </p:sp>
      <p:sp>
        <p:nvSpPr>
          <p:cNvPr id="3" name="Content Placeholder 2"/>
          <p:cNvSpPr>
            <a:spLocks noGrp="1"/>
          </p:cNvSpPr>
          <p:nvPr>
            <p:ph idx="1"/>
          </p:nvPr>
        </p:nvSpPr>
        <p:spPr/>
        <p:txBody>
          <a:bodyPr>
            <a:normAutofit/>
          </a:bodyPr>
          <a:lstStyle/>
          <a:p>
            <a:r>
              <a:rPr lang="en-US" b="1" dirty="0"/>
              <a:t>Ethics</a:t>
            </a:r>
            <a:r>
              <a:rPr lang="en-US" dirty="0"/>
              <a:t> – the set of moral principles or values that defines right and wrong for a person or group.</a:t>
            </a:r>
          </a:p>
          <a:p>
            <a:r>
              <a:rPr lang="en-US" dirty="0">
                <a:hlinkClick r:id="rId3"/>
              </a:rPr>
              <a:t>Ethical Behavior </a:t>
            </a:r>
            <a:r>
              <a:rPr lang="en-US" dirty="0"/>
              <a:t>– Behavior that conforms to a society’s accepted principles of right and wrong.</a:t>
            </a:r>
          </a:p>
          <a:p>
            <a:r>
              <a:rPr lang="en-US" dirty="0"/>
              <a:t>Workplace Deviance – unethical behavior that violates organizational norms about right and wrong. </a:t>
            </a:r>
          </a:p>
          <a:p>
            <a:pPr lvl="1"/>
            <a:r>
              <a:rPr lang="en-US" dirty="0"/>
              <a:t>Production deviance</a:t>
            </a:r>
          </a:p>
          <a:p>
            <a:pPr lvl="1"/>
            <a:r>
              <a:rPr lang="en-US" dirty="0"/>
              <a:t>Property deviance</a:t>
            </a:r>
          </a:p>
          <a:p>
            <a:pPr lvl="1"/>
            <a:r>
              <a:rPr lang="en-US" dirty="0"/>
              <a:t>Employee shrinkage</a:t>
            </a:r>
          </a:p>
          <a:p>
            <a:pPr lvl="1"/>
            <a:r>
              <a:rPr lang="en-US" dirty="0"/>
              <a:t>Political deviance - Favoritism</a:t>
            </a:r>
          </a:p>
          <a:p>
            <a:pPr lvl="1"/>
            <a:r>
              <a:rPr lang="en-US" dirty="0"/>
              <a:t>Personal aggression</a:t>
            </a:r>
          </a:p>
        </p:txBody>
      </p:sp>
    </p:spTree>
    <p:extLst>
      <p:ext uri="{BB962C8B-B14F-4D97-AF65-F5344CB8AC3E}">
        <p14:creationId xmlns:p14="http://schemas.microsoft.com/office/powerpoint/2010/main" val="1344136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Social Responsibility</a:t>
            </a:r>
          </a:p>
        </p:txBody>
      </p:sp>
      <p:sp>
        <p:nvSpPr>
          <p:cNvPr id="3" name="Content Placeholder 2"/>
          <p:cNvSpPr>
            <a:spLocks noGrp="1"/>
          </p:cNvSpPr>
          <p:nvPr>
            <p:ph idx="1"/>
          </p:nvPr>
        </p:nvSpPr>
        <p:spPr/>
        <p:txBody>
          <a:bodyPr/>
          <a:lstStyle/>
          <a:p>
            <a:r>
              <a:rPr lang="en-US" dirty="0"/>
              <a:t>U.S. Sentencing Commission Guidelines for Organizations</a:t>
            </a:r>
          </a:p>
          <a:p>
            <a:endParaRPr lang="en-US" dirty="0"/>
          </a:p>
          <a:p>
            <a:pPr lvl="1"/>
            <a:r>
              <a:rPr lang="en-US" dirty="0"/>
              <a:t>Nearly all businesses are covered by the Guidelines.  Includes: non profits, labor unions, unincorporated entities, pension funds, trusts, etc.</a:t>
            </a:r>
          </a:p>
          <a:p>
            <a:pPr lvl="1"/>
            <a:r>
              <a:rPr lang="en-US" b="1" dirty="0"/>
              <a:t>The purpose of the guidelines includes encouraging organizations to take proactive steps that will discourage or prevent white collar crime before it occurs.</a:t>
            </a:r>
          </a:p>
          <a:p>
            <a:pPr lvl="1"/>
            <a:r>
              <a:rPr lang="en-US" dirty="0"/>
              <a:t>Provides companies incentives to cooperate with federal authorities.</a:t>
            </a:r>
          </a:p>
          <a:p>
            <a:pPr lvl="1"/>
            <a:r>
              <a:rPr lang="en-US" dirty="0"/>
              <a:t>Compliance steps: Establish; Assign; Delegate; Encourage; Train; Enforce; Improve (See exhibit 4.3)</a:t>
            </a:r>
          </a:p>
          <a:p>
            <a:pPr lvl="1"/>
            <a:endParaRPr lang="en-US" dirty="0"/>
          </a:p>
          <a:p>
            <a:endParaRPr lang="en-US" dirty="0"/>
          </a:p>
        </p:txBody>
      </p:sp>
    </p:spTree>
    <p:extLst>
      <p:ext uri="{BB962C8B-B14F-4D97-AF65-F5344CB8AC3E}">
        <p14:creationId xmlns:p14="http://schemas.microsoft.com/office/powerpoint/2010/main" val="1229183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40C6-0A5A-4098-BD0A-503271FF7E2B}"/>
              </a:ext>
            </a:extLst>
          </p:cNvPr>
          <p:cNvSpPr>
            <a:spLocks noGrp="1"/>
          </p:cNvSpPr>
          <p:nvPr>
            <p:ph type="title"/>
          </p:nvPr>
        </p:nvSpPr>
        <p:spPr/>
        <p:txBody>
          <a:bodyPr/>
          <a:lstStyle/>
          <a:p>
            <a:pPr algn="ctr"/>
            <a:r>
              <a:rPr lang="en-US" dirty="0"/>
              <a:t>Ethics and Social Responsibility</a:t>
            </a:r>
            <a:br>
              <a:rPr lang="en-US" dirty="0"/>
            </a:br>
            <a:r>
              <a:rPr lang="en-US" dirty="0"/>
              <a:t>Ethics in the news</a:t>
            </a:r>
          </a:p>
        </p:txBody>
      </p:sp>
      <p:sp>
        <p:nvSpPr>
          <p:cNvPr id="3" name="Content Placeholder 2">
            <a:extLst>
              <a:ext uri="{FF2B5EF4-FFF2-40B4-BE49-F238E27FC236}">
                <a16:creationId xmlns:a16="http://schemas.microsoft.com/office/drawing/2014/main" id="{726BA595-4F9B-443D-9D87-656C89EDEB6B}"/>
              </a:ext>
            </a:extLst>
          </p:cNvPr>
          <p:cNvSpPr>
            <a:spLocks noGrp="1"/>
          </p:cNvSpPr>
          <p:nvPr>
            <p:ph idx="1"/>
          </p:nvPr>
        </p:nvSpPr>
        <p:spPr/>
        <p:txBody>
          <a:bodyPr/>
          <a:lstStyle/>
          <a:p>
            <a:r>
              <a:rPr lang="en-US" dirty="0">
                <a:hlinkClick r:id="rId2"/>
              </a:rPr>
              <a:t>https://www.nytimes.com/2019/09/03/business/walmart-guns-ammunition-sales.html</a:t>
            </a:r>
            <a:endParaRPr lang="en-US" dirty="0"/>
          </a:p>
          <a:p>
            <a:endParaRPr lang="en-US" dirty="0"/>
          </a:p>
          <a:p>
            <a:r>
              <a:rPr lang="en-US" dirty="0">
                <a:hlinkClick r:id="rId3"/>
              </a:rPr>
              <a:t>https://www.ftc.gov/news-events/press-releases/2019/09/google-youtube-will-pay-record-170-million-alleged-violations</a:t>
            </a:r>
            <a:endParaRPr lang="en-US" dirty="0"/>
          </a:p>
          <a:p>
            <a:endParaRPr lang="en-US" dirty="0"/>
          </a:p>
          <a:p>
            <a:r>
              <a:rPr lang="en-US" dirty="0">
                <a:hlinkClick r:id="rId4"/>
              </a:rPr>
              <a:t>https://www.nbclosangeles.com/news/local/usc-college-admissions-scandal-donations-parents-559405291.html</a:t>
            </a:r>
            <a:endParaRPr lang="en-US" dirty="0"/>
          </a:p>
        </p:txBody>
      </p:sp>
    </p:spTree>
    <p:extLst>
      <p:ext uri="{BB962C8B-B14F-4D97-AF65-F5344CB8AC3E}">
        <p14:creationId xmlns:p14="http://schemas.microsoft.com/office/powerpoint/2010/main" val="992480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Social Responsibility</a:t>
            </a:r>
          </a:p>
        </p:txBody>
      </p:sp>
      <p:sp>
        <p:nvSpPr>
          <p:cNvPr id="3" name="Content Placeholder 2"/>
          <p:cNvSpPr>
            <a:spLocks noGrp="1"/>
          </p:cNvSpPr>
          <p:nvPr>
            <p:ph idx="1"/>
          </p:nvPr>
        </p:nvSpPr>
        <p:spPr/>
        <p:txBody>
          <a:bodyPr>
            <a:normAutofit lnSpcReduction="10000"/>
          </a:bodyPr>
          <a:lstStyle/>
          <a:p>
            <a:r>
              <a:rPr lang="en-US" dirty="0"/>
              <a:t>Influences on ethical decision making</a:t>
            </a:r>
          </a:p>
          <a:p>
            <a:pPr lvl="1"/>
            <a:r>
              <a:rPr lang="en-US" b="1" dirty="0"/>
              <a:t>Ethical Intensity </a:t>
            </a:r>
            <a:r>
              <a:rPr lang="en-US" dirty="0"/>
              <a:t>– the degree of concern people have about an ethical issue</a:t>
            </a:r>
          </a:p>
          <a:p>
            <a:pPr lvl="1"/>
            <a:r>
              <a:rPr lang="en-US" b="1" dirty="0"/>
              <a:t>Magnitude of consequences </a:t>
            </a:r>
            <a:r>
              <a:rPr lang="en-US" dirty="0"/>
              <a:t>– the total harm or benefit</a:t>
            </a:r>
          </a:p>
          <a:p>
            <a:pPr lvl="1"/>
            <a:r>
              <a:rPr lang="en-US" b="1" dirty="0"/>
              <a:t>Social consensus </a:t>
            </a:r>
            <a:r>
              <a:rPr lang="en-US" dirty="0"/>
              <a:t>– agreement on whether behavior is good or bad.</a:t>
            </a:r>
          </a:p>
          <a:p>
            <a:pPr lvl="1"/>
            <a:r>
              <a:rPr lang="en-US" b="1" dirty="0"/>
              <a:t>Probability of effect </a:t>
            </a:r>
            <a:r>
              <a:rPr lang="en-US" dirty="0"/>
              <a:t>– the chance that something will happen that results in harm to others.</a:t>
            </a:r>
          </a:p>
          <a:p>
            <a:pPr lvl="1"/>
            <a:r>
              <a:rPr lang="en-US" b="1" dirty="0"/>
              <a:t>Temporal immediacy </a:t>
            </a:r>
            <a:r>
              <a:rPr lang="en-US" dirty="0"/>
              <a:t>– the time between an act and the consequences that it produces.</a:t>
            </a:r>
          </a:p>
          <a:p>
            <a:pPr lvl="1"/>
            <a:r>
              <a:rPr lang="en-US" b="1" dirty="0"/>
              <a:t>Proximity of effect </a:t>
            </a:r>
            <a:r>
              <a:rPr lang="en-US" dirty="0"/>
              <a:t>– the social, psychological, cultural, or physical distance between a decision maker and those affected by his or her decision.</a:t>
            </a:r>
          </a:p>
          <a:p>
            <a:pPr lvl="1"/>
            <a:r>
              <a:rPr lang="en-US" b="1" dirty="0"/>
              <a:t>Concentration of effect </a:t>
            </a:r>
            <a:r>
              <a:rPr lang="en-US" dirty="0"/>
              <a:t>– the total harm or benefit that an act produces on the average person.</a:t>
            </a:r>
          </a:p>
        </p:txBody>
      </p:sp>
    </p:spTree>
    <p:extLst>
      <p:ext uri="{BB962C8B-B14F-4D97-AF65-F5344CB8AC3E}">
        <p14:creationId xmlns:p14="http://schemas.microsoft.com/office/powerpoint/2010/main" val="174602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Social Responsibility</a:t>
            </a:r>
          </a:p>
        </p:txBody>
      </p:sp>
      <p:sp>
        <p:nvSpPr>
          <p:cNvPr id="3" name="Content Placeholder 2"/>
          <p:cNvSpPr>
            <a:spLocks noGrp="1"/>
          </p:cNvSpPr>
          <p:nvPr>
            <p:ph idx="1"/>
          </p:nvPr>
        </p:nvSpPr>
        <p:spPr/>
        <p:txBody>
          <a:bodyPr/>
          <a:lstStyle/>
          <a:p>
            <a:r>
              <a:rPr lang="en-US" dirty="0"/>
              <a:t>Influences on ethical decision making (continued)</a:t>
            </a:r>
          </a:p>
          <a:p>
            <a:r>
              <a:rPr lang="en-US" dirty="0"/>
              <a:t>Moral development (Kohlberg)</a:t>
            </a:r>
          </a:p>
          <a:p>
            <a:pPr lvl="1"/>
            <a:r>
              <a:rPr lang="en-US" dirty="0"/>
              <a:t>Pre-conventional Level of Moral Development </a:t>
            </a:r>
          </a:p>
          <a:p>
            <a:pPr lvl="2"/>
            <a:r>
              <a:rPr lang="en-US" dirty="0"/>
              <a:t>People decide based upon </a:t>
            </a:r>
            <a:r>
              <a:rPr lang="en-US" b="1" dirty="0"/>
              <a:t>self interest</a:t>
            </a:r>
            <a:r>
              <a:rPr lang="en-US" dirty="0"/>
              <a:t>. Punishment and Obedience; Instrumental Change</a:t>
            </a:r>
          </a:p>
          <a:p>
            <a:pPr lvl="1"/>
            <a:r>
              <a:rPr lang="en-US" dirty="0"/>
              <a:t>Conventional Level of Moral Development</a:t>
            </a:r>
          </a:p>
          <a:p>
            <a:pPr lvl="2"/>
            <a:r>
              <a:rPr lang="en-US" dirty="0"/>
              <a:t>People make decisions that conform to </a:t>
            </a:r>
            <a:r>
              <a:rPr lang="en-US" b="1" dirty="0"/>
              <a:t>societal expectations</a:t>
            </a:r>
            <a:r>
              <a:rPr lang="en-US" dirty="0"/>
              <a:t>. This is the level of most people in the workplace. Good Boy, Nice Girl; Law and Order (what the law permits)</a:t>
            </a:r>
          </a:p>
          <a:p>
            <a:pPr lvl="1"/>
            <a:r>
              <a:rPr lang="en-US" dirty="0"/>
              <a:t>Post- conventional Level of Moral Development</a:t>
            </a:r>
          </a:p>
          <a:p>
            <a:pPr lvl="2"/>
            <a:r>
              <a:rPr lang="en-US" dirty="0"/>
              <a:t>People make decisions based upon </a:t>
            </a:r>
            <a:r>
              <a:rPr lang="en-US" b="1" dirty="0"/>
              <a:t>internalized principles</a:t>
            </a:r>
            <a:r>
              <a:rPr lang="en-US" dirty="0"/>
              <a:t>. Social Contract; Universal Principles (your belief of what is right and wrong)</a:t>
            </a:r>
          </a:p>
          <a:p>
            <a:pPr lvl="1"/>
            <a:endParaRPr lang="en-US" dirty="0"/>
          </a:p>
          <a:p>
            <a:endParaRPr lang="en-US" dirty="0"/>
          </a:p>
        </p:txBody>
      </p:sp>
    </p:spTree>
    <p:extLst>
      <p:ext uri="{BB962C8B-B14F-4D97-AF65-F5344CB8AC3E}">
        <p14:creationId xmlns:p14="http://schemas.microsoft.com/office/powerpoint/2010/main" val="2875537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Social Responsibility</a:t>
            </a:r>
          </a:p>
        </p:txBody>
      </p:sp>
      <p:sp>
        <p:nvSpPr>
          <p:cNvPr id="3" name="Content Placeholder 2"/>
          <p:cNvSpPr>
            <a:spLocks noGrp="1"/>
          </p:cNvSpPr>
          <p:nvPr>
            <p:ph idx="1"/>
          </p:nvPr>
        </p:nvSpPr>
        <p:spPr/>
        <p:txBody>
          <a:bodyPr>
            <a:normAutofit fontScale="92500"/>
          </a:bodyPr>
          <a:lstStyle/>
          <a:p>
            <a:r>
              <a:rPr lang="en-US" dirty="0"/>
              <a:t>Principles of ethical decision making – Different scholars have come up with a different number of principles but they are generally consistent.</a:t>
            </a:r>
          </a:p>
          <a:p>
            <a:r>
              <a:rPr lang="en-US" dirty="0"/>
              <a:t>Principles of:</a:t>
            </a:r>
          </a:p>
          <a:p>
            <a:pPr lvl="1"/>
            <a:r>
              <a:rPr lang="en-US" dirty="0"/>
              <a:t> </a:t>
            </a:r>
            <a:r>
              <a:rPr lang="en-US" b="1" dirty="0"/>
              <a:t>Religious injunction </a:t>
            </a:r>
            <a:r>
              <a:rPr lang="en-US" dirty="0"/>
              <a:t>– Convention that you should never take an action that is not kind and does not build a sense of community</a:t>
            </a:r>
          </a:p>
          <a:p>
            <a:pPr lvl="1"/>
            <a:r>
              <a:rPr lang="en-US" dirty="0"/>
              <a:t> </a:t>
            </a:r>
            <a:r>
              <a:rPr lang="en-US" b="1" dirty="0"/>
              <a:t>Government requirements </a:t>
            </a:r>
            <a:r>
              <a:rPr lang="en-US" dirty="0"/>
              <a:t>– Convention that you should never take an action that violates the law, for the law represents the minimum moral standard</a:t>
            </a:r>
          </a:p>
          <a:p>
            <a:pPr lvl="1"/>
            <a:r>
              <a:rPr lang="en-US" dirty="0"/>
              <a:t> </a:t>
            </a:r>
            <a:r>
              <a:rPr lang="en-US" b="1" dirty="0"/>
              <a:t>Individual rights </a:t>
            </a:r>
            <a:r>
              <a:rPr lang="en-US" dirty="0"/>
              <a:t>– never take any action that infringes on others agreed-upon rights.</a:t>
            </a:r>
          </a:p>
          <a:p>
            <a:pPr lvl="1"/>
            <a:r>
              <a:rPr lang="en-US" dirty="0"/>
              <a:t> </a:t>
            </a:r>
            <a:r>
              <a:rPr lang="en-US" b="1" dirty="0"/>
              <a:t>Personal virtue </a:t>
            </a:r>
            <a:r>
              <a:rPr lang="en-US" dirty="0"/>
              <a:t>(headline test) – never do anything that is not honest, open, and truthful and that you would not be glad to see reported upon in the media.</a:t>
            </a:r>
          </a:p>
          <a:p>
            <a:pPr lvl="1"/>
            <a:r>
              <a:rPr lang="en-US" dirty="0"/>
              <a:t> </a:t>
            </a:r>
            <a:r>
              <a:rPr lang="en-US" b="1" dirty="0"/>
              <a:t>Distributive justice </a:t>
            </a:r>
            <a:r>
              <a:rPr lang="en-US" dirty="0"/>
              <a:t>– never take any action that harms the least fortunate</a:t>
            </a:r>
          </a:p>
          <a:p>
            <a:pPr lvl="1"/>
            <a:r>
              <a:rPr lang="en-US" dirty="0"/>
              <a:t> </a:t>
            </a:r>
            <a:r>
              <a:rPr lang="en-US" b="1" dirty="0"/>
              <a:t>Utilitarian benefits </a:t>
            </a:r>
            <a:r>
              <a:rPr lang="en-US" dirty="0"/>
              <a:t>– never take any action that does not result in the greater good</a:t>
            </a:r>
          </a:p>
          <a:p>
            <a:endParaRPr lang="en-US" dirty="0"/>
          </a:p>
          <a:p>
            <a:pPr marL="457200" lvl="1" indent="0">
              <a:buNone/>
            </a:pPr>
            <a:endParaRPr lang="en-US" dirty="0"/>
          </a:p>
        </p:txBody>
      </p:sp>
    </p:spTree>
    <p:extLst>
      <p:ext uri="{BB962C8B-B14F-4D97-AF65-F5344CB8AC3E}">
        <p14:creationId xmlns:p14="http://schemas.microsoft.com/office/powerpoint/2010/main" val="1995032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Social Responsibility</a:t>
            </a:r>
          </a:p>
        </p:txBody>
      </p:sp>
      <p:sp>
        <p:nvSpPr>
          <p:cNvPr id="3" name="Content Placeholder 2"/>
          <p:cNvSpPr>
            <a:spLocks noGrp="1"/>
          </p:cNvSpPr>
          <p:nvPr>
            <p:ph idx="1"/>
          </p:nvPr>
        </p:nvSpPr>
        <p:spPr/>
        <p:txBody>
          <a:bodyPr>
            <a:normAutofit/>
          </a:bodyPr>
          <a:lstStyle/>
          <a:p>
            <a:r>
              <a:rPr lang="en-US" dirty="0"/>
              <a:t>Practical steps to Ethical Decision Making</a:t>
            </a:r>
          </a:p>
          <a:p>
            <a:pPr lvl="1"/>
            <a:r>
              <a:rPr lang="en-US" b="1" dirty="0"/>
              <a:t>Selecting and hiring ethical employees </a:t>
            </a:r>
            <a:r>
              <a:rPr lang="en-US" dirty="0"/>
              <a:t>– Overt integrity testing; Personality-based testing</a:t>
            </a:r>
          </a:p>
          <a:p>
            <a:pPr lvl="1"/>
            <a:r>
              <a:rPr lang="en-US" b="1" dirty="0"/>
              <a:t>Codes of ethics </a:t>
            </a:r>
            <a:r>
              <a:rPr lang="en-US" dirty="0"/>
              <a:t>– communicated internally and externally, practical standards</a:t>
            </a:r>
          </a:p>
          <a:p>
            <a:pPr lvl="1"/>
            <a:r>
              <a:rPr lang="en-US" b="1" dirty="0"/>
              <a:t>Ethics training – </a:t>
            </a:r>
            <a:r>
              <a:rPr lang="en-US" dirty="0"/>
              <a:t>employee awareness; achieve credibility w/ employees </a:t>
            </a:r>
          </a:p>
          <a:p>
            <a:pPr lvl="1"/>
            <a:r>
              <a:rPr lang="en-US" b="1" dirty="0"/>
              <a:t>Ethical climate</a:t>
            </a:r>
          </a:p>
          <a:p>
            <a:pPr lvl="2"/>
            <a:r>
              <a:rPr lang="en-US" dirty="0"/>
              <a:t>Organizational culture is key to fostering ethical decision making</a:t>
            </a:r>
          </a:p>
          <a:p>
            <a:pPr lvl="2"/>
            <a:r>
              <a:rPr lang="en-US" dirty="0"/>
              <a:t>Whistle blowing – reporting others ethics violations to management or legal authorities. A 2014 U.S. Supreme Court ruling greatly expands protections for whistle blowers.</a:t>
            </a:r>
          </a:p>
          <a:p>
            <a:pPr lvl="2"/>
            <a:r>
              <a:rPr lang="en-US" dirty="0"/>
              <a:t>Fairly and consistently punish employees for ethical violations.</a:t>
            </a:r>
          </a:p>
        </p:txBody>
      </p:sp>
    </p:spTree>
    <p:extLst>
      <p:ext uri="{BB962C8B-B14F-4D97-AF65-F5344CB8AC3E}">
        <p14:creationId xmlns:p14="http://schemas.microsoft.com/office/powerpoint/2010/main" val="3663132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Responsibility</a:t>
            </a:r>
          </a:p>
        </p:txBody>
      </p:sp>
      <p:sp>
        <p:nvSpPr>
          <p:cNvPr id="3" name="Content Placeholder 2"/>
          <p:cNvSpPr>
            <a:spLocks noGrp="1"/>
          </p:cNvSpPr>
          <p:nvPr>
            <p:ph idx="1"/>
          </p:nvPr>
        </p:nvSpPr>
        <p:spPr/>
        <p:txBody>
          <a:bodyPr>
            <a:normAutofit/>
          </a:bodyPr>
          <a:lstStyle/>
          <a:p>
            <a:r>
              <a:rPr lang="en-US" b="1" dirty="0"/>
              <a:t>Social Responsibility </a:t>
            </a:r>
            <a:r>
              <a:rPr lang="en-US" dirty="0"/>
              <a:t>– a businesses obligations to pursue policies, make decisions, and take actions that benefit society.</a:t>
            </a:r>
          </a:p>
          <a:p>
            <a:r>
              <a:rPr lang="en-US" dirty="0"/>
              <a:t>To whom are organizations socially responsible?</a:t>
            </a:r>
          </a:p>
          <a:p>
            <a:pPr lvl="1"/>
            <a:r>
              <a:rPr lang="en-US" dirty="0"/>
              <a:t>Shareholder Model – a view of social responsibility that holds that an organization’s overriding goal should be profit maximization for the benefit of the shareholders.</a:t>
            </a:r>
          </a:p>
          <a:p>
            <a:pPr lvl="1"/>
            <a:r>
              <a:rPr lang="en-US" b="1" dirty="0"/>
              <a:t>Stakeholder Model </a:t>
            </a:r>
            <a:r>
              <a:rPr lang="en-US" dirty="0"/>
              <a:t>– a theory of corporate responsibility that holds that managements most important responsibility, long term survival, is achieved by satisfying the interests of multiple corporate stakeholders.</a:t>
            </a:r>
          </a:p>
          <a:p>
            <a:pPr lvl="2"/>
            <a:r>
              <a:rPr lang="en-US" dirty="0"/>
              <a:t>Primary Stakeholders</a:t>
            </a:r>
          </a:p>
          <a:p>
            <a:pPr lvl="2"/>
            <a:r>
              <a:rPr lang="en-US" dirty="0"/>
              <a:t>Secondary Stakeholders</a:t>
            </a:r>
          </a:p>
        </p:txBody>
      </p:sp>
    </p:spTree>
    <p:extLst>
      <p:ext uri="{BB962C8B-B14F-4D97-AF65-F5344CB8AC3E}">
        <p14:creationId xmlns:p14="http://schemas.microsoft.com/office/powerpoint/2010/main" val="33451153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Responsibility</a:t>
            </a:r>
          </a:p>
        </p:txBody>
      </p:sp>
      <p:sp>
        <p:nvSpPr>
          <p:cNvPr id="3" name="Content Placeholder 2"/>
          <p:cNvSpPr>
            <a:spLocks noGrp="1"/>
          </p:cNvSpPr>
          <p:nvPr>
            <p:ph idx="1"/>
          </p:nvPr>
        </p:nvSpPr>
        <p:spPr/>
        <p:txBody>
          <a:bodyPr/>
          <a:lstStyle/>
          <a:p>
            <a:r>
              <a:rPr lang="en-US" dirty="0"/>
              <a:t>For what are organizations socially responsible?</a:t>
            </a:r>
          </a:p>
          <a:p>
            <a:endParaRPr lang="en-US" dirty="0"/>
          </a:p>
          <a:p>
            <a:pPr lvl="1"/>
            <a:r>
              <a:rPr lang="en-US" b="1" dirty="0"/>
              <a:t>Economic responsibility </a:t>
            </a:r>
            <a:r>
              <a:rPr lang="en-US" dirty="0"/>
              <a:t>-  a company’s social responsibility to make a profit by producing a valued product or service</a:t>
            </a:r>
          </a:p>
          <a:p>
            <a:pPr lvl="1"/>
            <a:r>
              <a:rPr lang="en-US" b="1" dirty="0"/>
              <a:t>Legal responsibility </a:t>
            </a:r>
            <a:r>
              <a:rPr lang="en-US" dirty="0"/>
              <a:t>– a company's responsibility to obey society’s laws and regulations.</a:t>
            </a:r>
          </a:p>
          <a:p>
            <a:pPr lvl="1"/>
            <a:r>
              <a:rPr lang="en-US" b="1" dirty="0"/>
              <a:t>Ethics responsibility </a:t>
            </a:r>
            <a:r>
              <a:rPr lang="en-US" dirty="0"/>
              <a:t>– a company’s social responsibility to not violate accepted principles of right and wrong when conducting business.</a:t>
            </a:r>
          </a:p>
          <a:p>
            <a:pPr lvl="1"/>
            <a:r>
              <a:rPr lang="en-US" b="1" dirty="0"/>
              <a:t>Discretionary responsibility </a:t>
            </a:r>
            <a:r>
              <a:rPr lang="en-US" dirty="0"/>
              <a:t>– the social roles that a company fulfills beyond its economic, legal, and ethical responsibilities.</a:t>
            </a:r>
          </a:p>
          <a:p>
            <a:pPr lvl="1"/>
            <a:endParaRPr lang="en-US" dirty="0"/>
          </a:p>
        </p:txBody>
      </p:sp>
    </p:spTree>
    <p:extLst>
      <p:ext uri="{BB962C8B-B14F-4D97-AF65-F5344CB8AC3E}">
        <p14:creationId xmlns:p14="http://schemas.microsoft.com/office/powerpoint/2010/main" val="1175495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Social Responsibility - Conclusion</a:t>
            </a:r>
          </a:p>
        </p:txBody>
      </p:sp>
      <p:sp>
        <p:nvSpPr>
          <p:cNvPr id="3" name="Content Placeholder 2"/>
          <p:cNvSpPr>
            <a:spLocks noGrp="1"/>
          </p:cNvSpPr>
          <p:nvPr>
            <p:ph idx="1"/>
          </p:nvPr>
        </p:nvSpPr>
        <p:spPr/>
        <p:txBody>
          <a:bodyPr>
            <a:normAutofit/>
          </a:bodyPr>
          <a:lstStyle/>
          <a:p>
            <a:r>
              <a:rPr lang="en-US" b="1" dirty="0"/>
              <a:t>Social responsiveness </a:t>
            </a:r>
            <a:r>
              <a:rPr lang="en-US" dirty="0"/>
              <a:t>– a company’s strategy to respond to stakeholders’ economic, legal, ethical, or discretionary expectations concerning social responsibility. </a:t>
            </a:r>
            <a:r>
              <a:rPr lang="en-US" dirty="0">
                <a:hlinkClick r:id="rId3"/>
              </a:rPr>
              <a:t>Amgen</a:t>
            </a:r>
            <a:r>
              <a:rPr lang="en-US" dirty="0"/>
              <a:t>; </a:t>
            </a:r>
            <a:r>
              <a:rPr lang="en-US" dirty="0">
                <a:hlinkClick r:id="rId4"/>
              </a:rPr>
              <a:t>Cisco</a:t>
            </a:r>
            <a:endParaRPr lang="en-US" dirty="0"/>
          </a:p>
          <a:p>
            <a:pPr lvl="1"/>
            <a:r>
              <a:rPr lang="en-US" dirty="0"/>
              <a:t>Reactive strategy - company does less than expected</a:t>
            </a:r>
          </a:p>
          <a:p>
            <a:pPr lvl="1"/>
            <a:r>
              <a:rPr lang="en-US" dirty="0"/>
              <a:t>Defensive strategy -company admits responsibility but does the least required to meet societal expectations</a:t>
            </a:r>
          </a:p>
          <a:p>
            <a:pPr lvl="1"/>
            <a:r>
              <a:rPr lang="en-US" dirty="0"/>
              <a:t>Examples?</a:t>
            </a:r>
          </a:p>
          <a:p>
            <a:pPr lvl="1"/>
            <a:r>
              <a:rPr lang="en-US" dirty="0"/>
              <a:t>Accommodative strategy -company accepts responsibility and takes action</a:t>
            </a:r>
          </a:p>
          <a:p>
            <a:pPr lvl="1"/>
            <a:r>
              <a:rPr lang="en-US" dirty="0"/>
              <a:t>Proactive strategy – company anticipates problems before they occur and takes action to address it</a:t>
            </a:r>
          </a:p>
          <a:p>
            <a:r>
              <a:rPr lang="en-US" dirty="0"/>
              <a:t>Do companies get an economic reward for CSR?</a:t>
            </a:r>
          </a:p>
        </p:txBody>
      </p:sp>
    </p:spTree>
    <p:extLst>
      <p:ext uri="{BB962C8B-B14F-4D97-AF65-F5344CB8AC3E}">
        <p14:creationId xmlns:p14="http://schemas.microsoft.com/office/powerpoint/2010/main" val="108463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Decision Making</a:t>
            </a:r>
          </a:p>
        </p:txBody>
      </p:sp>
      <p:sp>
        <p:nvSpPr>
          <p:cNvPr id="3" name="Content Placeholder 2"/>
          <p:cNvSpPr>
            <a:spLocks noGrp="1"/>
          </p:cNvSpPr>
          <p:nvPr>
            <p:ph idx="1"/>
          </p:nvPr>
        </p:nvSpPr>
        <p:spPr>
          <a:xfrm>
            <a:off x="838200" y="1831888"/>
            <a:ext cx="10515600" cy="4351338"/>
          </a:xfrm>
        </p:spPr>
        <p:txBody>
          <a:bodyPr>
            <a:normAutofit/>
          </a:bodyPr>
          <a:lstStyle/>
          <a:p>
            <a:r>
              <a:rPr lang="en-US" b="1" dirty="0"/>
              <a:t>Planning is choosing a goal and developing a strategy to achieve that goal</a:t>
            </a:r>
            <a:r>
              <a:rPr lang="en-US" dirty="0"/>
              <a:t>.</a:t>
            </a:r>
          </a:p>
          <a:p>
            <a:pPr lvl="1"/>
            <a:r>
              <a:rPr lang="en-US" dirty="0"/>
              <a:t>Benefits of planning – intensified effort; persistence; direction; development of task strategies</a:t>
            </a:r>
          </a:p>
          <a:p>
            <a:pPr lvl="1"/>
            <a:r>
              <a:rPr lang="en-US" dirty="0"/>
              <a:t>Pitfalls of planning – impede change; false sense of certainty; detachment of planners (Tesco example)</a:t>
            </a:r>
          </a:p>
          <a:p>
            <a:r>
              <a:rPr lang="en-US" dirty="0"/>
              <a:t>Developing a plan that works (SMART) –</a:t>
            </a:r>
            <a:r>
              <a:rPr lang="en-US" dirty="0">
                <a:hlinkClick r:id="rId3"/>
              </a:rPr>
              <a:t>Setting Goals</a:t>
            </a:r>
            <a:endParaRPr lang="en-US" dirty="0"/>
          </a:p>
          <a:p>
            <a:pPr lvl="2"/>
            <a:r>
              <a:rPr lang="en-US" dirty="0"/>
              <a:t>Specific</a:t>
            </a:r>
          </a:p>
          <a:p>
            <a:pPr lvl="2"/>
            <a:r>
              <a:rPr lang="en-US" dirty="0"/>
              <a:t>Measurable</a:t>
            </a:r>
          </a:p>
          <a:p>
            <a:pPr lvl="2"/>
            <a:r>
              <a:rPr lang="en-US" dirty="0"/>
              <a:t>Attainable / Actionable</a:t>
            </a:r>
          </a:p>
          <a:p>
            <a:pPr lvl="2"/>
            <a:r>
              <a:rPr lang="en-US" dirty="0"/>
              <a:t>Realistic / Relevant</a:t>
            </a:r>
          </a:p>
          <a:p>
            <a:pPr lvl="2"/>
            <a:r>
              <a:rPr lang="en-US" dirty="0"/>
              <a:t>Timely</a:t>
            </a:r>
          </a:p>
        </p:txBody>
      </p:sp>
    </p:spTree>
    <p:extLst>
      <p:ext uri="{BB962C8B-B14F-4D97-AF65-F5344CB8AC3E}">
        <p14:creationId xmlns:p14="http://schemas.microsoft.com/office/powerpoint/2010/main" val="22317815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Decision Making</a:t>
            </a:r>
            <a:br>
              <a:rPr lang="en-US" dirty="0"/>
            </a:br>
            <a:r>
              <a:rPr lang="en-US" dirty="0">
                <a:latin typeface="Calibri" panose="020F0502020204030204" pitchFamily="34" charset="0"/>
                <a:cs typeface="Calibri" panose="020F0502020204030204" pitchFamily="34" charset="0"/>
              </a:rPr>
              <a:t>Developing a plan that works</a:t>
            </a:r>
            <a:endParaRPr lang="en-US" dirty="0"/>
          </a:p>
        </p:txBody>
      </p:sp>
      <p:sp>
        <p:nvSpPr>
          <p:cNvPr id="3" name="Content Placeholder 2"/>
          <p:cNvSpPr>
            <a:spLocks noGrp="1"/>
          </p:cNvSpPr>
          <p:nvPr>
            <p:ph idx="1"/>
          </p:nvPr>
        </p:nvSpPr>
        <p:spPr/>
        <p:txBody>
          <a:bodyPr>
            <a:normAutofit/>
          </a:bodyPr>
          <a:lstStyle/>
          <a:p>
            <a:r>
              <a:rPr lang="en-US" b="1" dirty="0">
                <a:latin typeface="Calibri" panose="020F0502020204030204" pitchFamily="34" charset="0"/>
                <a:cs typeface="Calibri" panose="020F0502020204030204" pitchFamily="34" charset="0"/>
              </a:rPr>
              <a:t>Goal commitment </a:t>
            </a:r>
            <a:r>
              <a:rPr lang="en-US" dirty="0">
                <a:latin typeface="Calibri" panose="020F0502020204030204" pitchFamily="34" charset="0"/>
                <a:cs typeface="Calibri" panose="020F0502020204030204" pitchFamily="34" charset="0"/>
              </a:rPr>
              <a:t>is the determination to achieve a goal.</a:t>
            </a:r>
          </a:p>
          <a:p>
            <a:pPr lvl="2"/>
            <a:r>
              <a:rPr lang="en-US" sz="1800" dirty="0">
                <a:latin typeface="Calibri" panose="020F0502020204030204" pitchFamily="34" charset="0"/>
                <a:cs typeface="Calibri" panose="020F0502020204030204" pitchFamily="34" charset="0"/>
              </a:rPr>
              <a:t>Participation in setting goals</a:t>
            </a:r>
          </a:p>
          <a:p>
            <a:pPr lvl="2"/>
            <a:r>
              <a:rPr lang="en-US" sz="1800" dirty="0">
                <a:latin typeface="Calibri" panose="020F0502020204030204" pitchFamily="34" charset="0"/>
                <a:cs typeface="Calibri" panose="020F0502020204030204" pitchFamily="34" charset="0"/>
              </a:rPr>
              <a:t>Make the goals public</a:t>
            </a:r>
          </a:p>
          <a:p>
            <a:pPr lvl="2"/>
            <a:r>
              <a:rPr lang="en-US" sz="1800" dirty="0">
                <a:latin typeface="Calibri" panose="020F0502020204030204" pitchFamily="34" charset="0"/>
                <a:cs typeface="Calibri" panose="020F0502020204030204" pitchFamily="34" charset="0"/>
              </a:rPr>
              <a:t>Obtain top management support</a:t>
            </a:r>
          </a:p>
          <a:p>
            <a:r>
              <a:rPr lang="en-US" dirty="0">
                <a:latin typeface="Calibri" panose="020F0502020204030204" pitchFamily="34" charset="0"/>
                <a:cs typeface="Calibri" panose="020F0502020204030204" pitchFamily="34" charset="0"/>
              </a:rPr>
              <a:t>Developing effective action plans – Tracking progress</a:t>
            </a:r>
          </a:p>
          <a:p>
            <a:pPr lvl="1"/>
            <a:r>
              <a:rPr lang="en-US" sz="1800" b="1" dirty="0">
                <a:latin typeface="Calibri" panose="020F0502020204030204" pitchFamily="34" charset="0"/>
                <a:cs typeface="Calibri" panose="020F0502020204030204" pitchFamily="34" charset="0"/>
              </a:rPr>
              <a:t>Action plan </a:t>
            </a:r>
            <a:r>
              <a:rPr lang="en-US" sz="1800" dirty="0">
                <a:latin typeface="Calibri" panose="020F0502020204030204" pitchFamily="34" charset="0"/>
                <a:cs typeface="Calibri" panose="020F0502020204030204" pitchFamily="34" charset="0"/>
              </a:rPr>
              <a:t>– lists the specific steps, people, resources, and time period needed to attain a goal.</a:t>
            </a:r>
          </a:p>
          <a:p>
            <a:pPr lvl="1"/>
            <a:r>
              <a:rPr lang="en-US" sz="1800" b="1" dirty="0">
                <a:latin typeface="Calibri" panose="020F0502020204030204" pitchFamily="34" charset="0"/>
                <a:cs typeface="Calibri" panose="020F0502020204030204" pitchFamily="34" charset="0"/>
              </a:rPr>
              <a:t>Proximal goals </a:t>
            </a:r>
            <a:r>
              <a:rPr lang="en-US" sz="1800" dirty="0">
                <a:latin typeface="Calibri" panose="020F0502020204030204" pitchFamily="34" charset="0"/>
                <a:cs typeface="Calibri" panose="020F0502020204030204" pitchFamily="34" charset="0"/>
              </a:rPr>
              <a:t>– short term goals or sub goals.</a:t>
            </a:r>
          </a:p>
          <a:p>
            <a:pPr lvl="1"/>
            <a:r>
              <a:rPr lang="en-US" sz="1800" b="1" dirty="0">
                <a:latin typeface="Calibri" panose="020F0502020204030204" pitchFamily="34" charset="0"/>
                <a:cs typeface="Calibri" panose="020F0502020204030204" pitchFamily="34" charset="0"/>
              </a:rPr>
              <a:t>Distal goals </a:t>
            </a:r>
            <a:r>
              <a:rPr lang="en-US" sz="1800" dirty="0">
                <a:latin typeface="Calibri" panose="020F0502020204030204" pitchFamily="34" charset="0"/>
                <a:cs typeface="Calibri" panose="020F0502020204030204" pitchFamily="34" charset="0"/>
              </a:rPr>
              <a:t>– long-term or primary goals</a:t>
            </a:r>
          </a:p>
          <a:p>
            <a:pPr lvl="1"/>
            <a:r>
              <a:rPr lang="en-US" sz="1800" dirty="0">
                <a:latin typeface="Calibri" panose="020F0502020204030204" pitchFamily="34" charset="0"/>
                <a:cs typeface="Calibri" panose="020F0502020204030204" pitchFamily="34" charset="0"/>
              </a:rPr>
              <a:t>Track and provide performance </a:t>
            </a:r>
            <a:r>
              <a:rPr lang="en-US" sz="1800" b="1" dirty="0">
                <a:latin typeface="Calibri" panose="020F0502020204030204" pitchFamily="34" charset="0"/>
                <a:cs typeface="Calibri" panose="020F0502020204030204" pitchFamily="34" charset="0"/>
              </a:rPr>
              <a:t>feedback</a:t>
            </a:r>
            <a:r>
              <a:rPr lang="en-US" sz="18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1310230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and Decision Making</a:t>
            </a:r>
            <a:br>
              <a:rPr lang="en-US" dirty="0"/>
            </a:br>
            <a:r>
              <a:rPr lang="en-US" dirty="0">
                <a:latin typeface="Calibri" panose="020F0502020204030204" pitchFamily="34" charset="0"/>
                <a:cs typeface="Calibri" panose="020F0502020204030204" pitchFamily="34" charset="0"/>
              </a:rPr>
              <a:t>Developing a plan that works</a:t>
            </a:r>
            <a:endParaRPr lang="en-US" dirty="0"/>
          </a:p>
        </p:txBody>
      </p:sp>
      <p:sp>
        <p:nvSpPr>
          <p:cNvPr id="3" name="Content Placeholder 2"/>
          <p:cNvSpPr>
            <a:spLocks noGrp="1"/>
          </p:cNvSpPr>
          <p:nvPr>
            <p:ph idx="1"/>
          </p:nvPr>
        </p:nvSpPr>
        <p:spPr/>
        <p:txBody>
          <a:bodyPr>
            <a:noAutofit/>
          </a:bodyPr>
          <a:lstStyle/>
          <a:p>
            <a:r>
              <a:rPr lang="en-US" b="1" dirty="0">
                <a:latin typeface="Calibri" panose="020F0502020204030204" pitchFamily="34" charset="0"/>
                <a:cs typeface="Calibri" panose="020F0502020204030204" pitchFamily="34" charset="0"/>
              </a:rPr>
              <a:t>Maintaining Flexibility</a:t>
            </a:r>
          </a:p>
          <a:p>
            <a:pPr lvl="1"/>
            <a:r>
              <a:rPr lang="en-US" sz="1800" dirty="0">
                <a:latin typeface="Calibri" panose="020F0502020204030204" pitchFamily="34" charset="0"/>
                <a:cs typeface="Calibri" panose="020F0502020204030204" pitchFamily="34" charset="0"/>
              </a:rPr>
              <a:t>Option-based planning – maintaining planning flexibility by making small, simultaneous investments in many alternative plans.</a:t>
            </a:r>
          </a:p>
          <a:p>
            <a:pPr lvl="1"/>
            <a:r>
              <a:rPr lang="en-US" sz="1800" dirty="0">
                <a:latin typeface="Calibri" panose="020F0502020204030204" pitchFamily="34" charset="0"/>
                <a:cs typeface="Calibri" panose="020F0502020204030204" pitchFamily="34" charset="0"/>
              </a:rPr>
              <a:t>Slack resources – a cushion of extra resources that can be used with option-based planning to adapt to unanticipated changes, problems, or opportunities.</a:t>
            </a:r>
          </a:p>
          <a:p>
            <a:r>
              <a:rPr lang="en-US" b="1" dirty="0">
                <a:latin typeface="Calibri" panose="020F0502020204030204" pitchFamily="34" charset="0"/>
                <a:cs typeface="Calibri" panose="020F0502020204030204" pitchFamily="34" charset="0"/>
              </a:rPr>
              <a:t>Planning from top to bottom </a:t>
            </a:r>
            <a:r>
              <a:rPr lang="en-US" dirty="0">
                <a:latin typeface="Calibri" panose="020F0502020204030204" pitchFamily="34" charset="0"/>
                <a:cs typeface="Calibri" panose="020F0502020204030204" pitchFamily="34" charset="0"/>
              </a:rPr>
              <a:t>– Starting at the top</a:t>
            </a:r>
          </a:p>
          <a:p>
            <a:pPr lvl="1"/>
            <a:r>
              <a:rPr lang="en-US" sz="1800" dirty="0">
                <a:latin typeface="Calibri" panose="020F0502020204030204" pitchFamily="34" charset="0"/>
                <a:cs typeface="Calibri" panose="020F0502020204030204" pitchFamily="34" charset="0"/>
              </a:rPr>
              <a:t>Strategic plans – overall company plans that clarify how the company will serve customers and position itself against competitors over the next two to five years.</a:t>
            </a:r>
          </a:p>
          <a:p>
            <a:pPr lvl="1"/>
            <a:r>
              <a:rPr lang="en-US" sz="1800" dirty="0">
                <a:latin typeface="Calibri" panose="020F0502020204030204" pitchFamily="34" charset="0"/>
                <a:cs typeface="Calibri" panose="020F0502020204030204" pitchFamily="34" charset="0"/>
              </a:rPr>
              <a:t>Purpose statement – a statement of a company’s </a:t>
            </a:r>
            <a:r>
              <a:rPr lang="en-US" sz="1800" b="1" dirty="0">
                <a:latin typeface="Calibri" panose="020F0502020204030204" pitchFamily="34" charset="0"/>
                <a:cs typeface="Calibri" panose="020F0502020204030204" pitchFamily="34" charset="0"/>
              </a:rPr>
              <a:t>purpose or reason for existing</a:t>
            </a:r>
            <a:r>
              <a:rPr lang="en-US" sz="1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78515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100" dirty="0"/>
              <a:t>Planning and Decision Making</a:t>
            </a:r>
            <a:br>
              <a:rPr lang="en-US" sz="3100" dirty="0"/>
            </a:br>
            <a:r>
              <a:rPr lang="en-US" sz="3100" b="1" dirty="0">
                <a:latin typeface="Calibri" panose="020F0502020204030204" pitchFamily="34" charset="0"/>
                <a:cs typeface="Calibri" panose="020F0502020204030204" pitchFamily="34" charset="0"/>
              </a:rPr>
              <a:t>Planning from top to bottom </a:t>
            </a:r>
            <a:r>
              <a:rPr lang="en-US" sz="3100" dirty="0">
                <a:latin typeface="Calibri" panose="020F0502020204030204" pitchFamily="34" charset="0"/>
                <a:cs typeface="Calibri" panose="020F0502020204030204" pitchFamily="34" charset="0"/>
              </a:rPr>
              <a:t>– Middle Management</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lnSpcReduction="10000"/>
          </a:bodyPr>
          <a:lstStyle/>
          <a:p>
            <a:r>
              <a:rPr lang="en-US" dirty="0">
                <a:latin typeface="Calibri" panose="020F0502020204030204" pitchFamily="34" charset="0"/>
                <a:cs typeface="Calibri" panose="020F0502020204030204" pitchFamily="34" charset="0"/>
              </a:rPr>
              <a:t>Tactical Plans – direct behavior and efforts over six month to two years to accomplish specific goals</a:t>
            </a:r>
          </a:p>
          <a:p>
            <a:r>
              <a:rPr lang="en-US" dirty="0">
                <a:latin typeface="Calibri" panose="020F0502020204030204" pitchFamily="34" charset="0"/>
                <a:cs typeface="Calibri" panose="020F0502020204030204" pitchFamily="34" charset="0"/>
              </a:rPr>
              <a:t>Management by Objectives – four step process in which managers and employees:</a:t>
            </a:r>
          </a:p>
          <a:p>
            <a:pPr lvl="2"/>
            <a:r>
              <a:rPr lang="en-US" dirty="0">
                <a:latin typeface="Calibri" panose="020F0502020204030204" pitchFamily="34" charset="0"/>
                <a:cs typeface="Calibri" panose="020F0502020204030204" pitchFamily="34" charset="0"/>
              </a:rPr>
              <a:t>1) discuss possible goals</a:t>
            </a:r>
          </a:p>
          <a:p>
            <a:pPr lvl="2"/>
            <a:r>
              <a:rPr lang="en-US" dirty="0">
                <a:latin typeface="Calibri" panose="020F0502020204030204" pitchFamily="34" charset="0"/>
                <a:cs typeface="Calibri" panose="020F0502020204030204" pitchFamily="34" charset="0"/>
              </a:rPr>
              <a:t>2) collectively select goals (challenging, attainable, consistent w/ company goals)</a:t>
            </a:r>
          </a:p>
          <a:p>
            <a:pPr lvl="2"/>
            <a:r>
              <a:rPr lang="en-US" dirty="0">
                <a:latin typeface="Calibri" panose="020F0502020204030204" pitchFamily="34" charset="0"/>
                <a:cs typeface="Calibri" panose="020F0502020204030204" pitchFamily="34" charset="0"/>
              </a:rPr>
              <a:t>3) develop tactical plans that lead to the accomplishment of goals and objectives</a:t>
            </a:r>
          </a:p>
          <a:p>
            <a:pPr lvl="2"/>
            <a:r>
              <a:rPr lang="en-US" dirty="0">
                <a:latin typeface="Calibri" panose="020F0502020204030204" pitchFamily="34" charset="0"/>
                <a:cs typeface="Calibri" panose="020F0502020204030204" pitchFamily="34" charset="0"/>
              </a:rPr>
              <a:t>4) meet regularly to review progress towards the goals</a:t>
            </a:r>
          </a:p>
          <a:p>
            <a:r>
              <a:rPr lang="en-US" dirty="0">
                <a:latin typeface="Calibri" panose="020F0502020204030204" pitchFamily="34" charset="0"/>
                <a:cs typeface="Calibri" panose="020F0502020204030204" pitchFamily="34" charset="0"/>
              </a:rPr>
              <a:t>First Level Management </a:t>
            </a:r>
          </a:p>
          <a:p>
            <a:pPr lvl="1"/>
            <a:r>
              <a:rPr lang="en-US" dirty="0">
                <a:latin typeface="Calibri" panose="020F0502020204030204" pitchFamily="34" charset="0"/>
                <a:cs typeface="Calibri" panose="020F0502020204030204" pitchFamily="34" charset="0"/>
              </a:rPr>
              <a:t>Operational Plans – day to day plans, developed and implemented by lower level managers, for producing or delivering the organizations products and services over a thirty day to six month period; </a:t>
            </a:r>
            <a:r>
              <a:rPr lang="en-US" b="1" dirty="0">
                <a:latin typeface="Calibri" panose="020F0502020204030204" pitchFamily="34" charset="0"/>
                <a:cs typeface="Calibri" panose="020F0502020204030204" pitchFamily="34" charset="0"/>
              </a:rPr>
              <a:t>Standing plans </a:t>
            </a:r>
            <a:r>
              <a:rPr lang="en-US" dirty="0">
                <a:latin typeface="Calibri" panose="020F0502020204030204" pitchFamily="34" charset="0"/>
                <a:cs typeface="Calibri" panose="020F0502020204030204" pitchFamily="34" charset="0"/>
              </a:rPr>
              <a:t>(recurring events) Policies, Procedures, Rules and regulations; </a:t>
            </a:r>
            <a:r>
              <a:rPr lang="en-US" b="1" dirty="0">
                <a:latin typeface="Calibri" panose="020F0502020204030204" pitchFamily="34" charset="0"/>
                <a:cs typeface="Calibri" panose="020F0502020204030204" pitchFamily="34" charset="0"/>
              </a:rPr>
              <a:t>Single use plans </a:t>
            </a:r>
            <a:r>
              <a:rPr lang="en-US" dirty="0">
                <a:latin typeface="Calibri" panose="020F0502020204030204" pitchFamily="34" charset="0"/>
                <a:cs typeface="Calibri" panose="020F0502020204030204" pitchFamily="34" charset="0"/>
              </a:rPr>
              <a:t>(deal with unique one time events)</a:t>
            </a:r>
          </a:p>
          <a:p>
            <a:endParaRPr lang="en-US" dirty="0"/>
          </a:p>
          <a:p>
            <a:endParaRPr lang="en-US" dirty="0"/>
          </a:p>
          <a:p>
            <a:pPr marL="457200" lvl="1" indent="0">
              <a:buNone/>
            </a:pPr>
            <a:endParaRPr lang="en-US" dirty="0"/>
          </a:p>
          <a:p>
            <a:pPr lvl="1"/>
            <a:endParaRPr lang="en-US" dirty="0"/>
          </a:p>
          <a:p>
            <a:endParaRPr lang="en-US" dirty="0"/>
          </a:p>
        </p:txBody>
      </p:sp>
    </p:spTree>
    <p:extLst>
      <p:ext uri="{BB962C8B-B14F-4D97-AF65-F5344CB8AC3E}">
        <p14:creationId xmlns:p14="http://schemas.microsoft.com/office/powerpoint/2010/main" val="109161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Rational Decision Making</a:t>
            </a:r>
          </a:p>
        </p:txBody>
      </p:sp>
      <p:sp>
        <p:nvSpPr>
          <p:cNvPr id="3" name="Content Placeholder 2"/>
          <p:cNvSpPr>
            <a:spLocks noGrp="1"/>
          </p:cNvSpPr>
          <p:nvPr>
            <p:ph idx="1"/>
          </p:nvPr>
        </p:nvSpPr>
        <p:spPr>
          <a:xfrm>
            <a:off x="1418417" y="1930400"/>
            <a:ext cx="8596668" cy="3880773"/>
          </a:xfrm>
        </p:spPr>
        <p:txBody>
          <a:bodyPr>
            <a:normAutofit/>
          </a:bodyPr>
          <a:lstStyle/>
          <a:p>
            <a:r>
              <a:rPr lang="en-US" sz="2400" b="1" dirty="0">
                <a:latin typeface="Calibri" panose="020F0502020204030204" pitchFamily="34" charset="0"/>
                <a:cs typeface="Calibri" panose="020F0502020204030204" pitchFamily="34" charset="0"/>
              </a:rPr>
              <a:t>Decision making </a:t>
            </a:r>
            <a:r>
              <a:rPr lang="en-US" sz="2400" dirty="0">
                <a:latin typeface="Calibri" panose="020F0502020204030204" pitchFamily="34" charset="0"/>
                <a:cs typeface="Calibri" panose="020F0502020204030204" pitchFamily="34" charset="0"/>
              </a:rPr>
              <a:t>– the process of choosing a solution from available alternatives.</a:t>
            </a:r>
          </a:p>
          <a:p>
            <a:pPr marL="0" indent="0">
              <a:buNone/>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Rational decision making – a </a:t>
            </a:r>
            <a:r>
              <a:rPr lang="en-US" sz="2400" b="1" dirty="0">
                <a:latin typeface="Calibri" panose="020F0502020204030204" pitchFamily="34" charset="0"/>
                <a:cs typeface="Calibri" panose="020F0502020204030204" pitchFamily="34" charset="0"/>
              </a:rPr>
              <a:t>systematic process </a:t>
            </a:r>
            <a:r>
              <a:rPr lang="en-US" sz="2400" dirty="0">
                <a:latin typeface="Calibri" panose="020F0502020204030204" pitchFamily="34" charset="0"/>
                <a:cs typeface="Calibri" panose="020F0502020204030204" pitchFamily="34" charset="0"/>
              </a:rPr>
              <a:t>in which managers define problems, evaluate alternatives, and choose optimal solutions that provide maximum benefits to their organizations.</a:t>
            </a:r>
          </a:p>
          <a:p>
            <a:endParaRPr lang="en-US" dirty="0"/>
          </a:p>
          <a:p>
            <a:endParaRPr lang="en-US" dirty="0"/>
          </a:p>
        </p:txBody>
      </p:sp>
    </p:spTree>
    <p:extLst>
      <p:ext uri="{BB962C8B-B14F-4D97-AF65-F5344CB8AC3E}">
        <p14:creationId xmlns:p14="http://schemas.microsoft.com/office/powerpoint/2010/main" val="3568636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F0559-B36C-4BB7-8C08-19D4E82ED973}"/>
              </a:ext>
            </a:extLst>
          </p:cNvPr>
          <p:cNvSpPr>
            <a:spLocks noGrp="1"/>
          </p:cNvSpPr>
          <p:nvPr>
            <p:ph type="title"/>
          </p:nvPr>
        </p:nvSpPr>
        <p:spPr/>
        <p:txBody>
          <a:bodyPr/>
          <a:lstStyle/>
          <a:p>
            <a:pPr algn="ctr"/>
            <a:r>
              <a:rPr lang="en-US" dirty="0"/>
              <a:t>Rational Decision Making</a:t>
            </a:r>
          </a:p>
        </p:txBody>
      </p:sp>
      <p:sp>
        <p:nvSpPr>
          <p:cNvPr id="3" name="Content Placeholder 2">
            <a:extLst>
              <a:ext uri="{FF2B5EF4-FFF2-40B4-BE49-F238E27FC236}">
                <a16:creationId xmlns:a16="http://schemas.microsoft.com/office/drawing/2014/main" id="{C64749F8-ADCF-4C62-A9C3-41AB1AB2D63E}"/>
              </a:ext>
            </a:extLst>
          </p:cNvPr>
          <p:cNvSpPr>
            <a:spLocks noGrp="1"/>
          </p:cNvSpPr>
          <p:nvPr>
            <p:ph idx="1"/>
          </p:nvPr>
        </p:nvSpPr>
        <p:spPr/>
        <p:txBody>
          <a:bodyPr>
            <a:normAutofit lnSpcReduction="10000"/>
          </a:bodyPr>
          <a:lstStyle/>
          <a:p>
            <a:r>
              <a:rPr lang="en-US" sz="2400" dirty="0">
                <a:latin typeface="Calibri" panose="020F0502020204030204" pitchFamily="34" charset="0"/>
                <a:cs typeface="Calibri" panose="020F0502020204030204" pitchFamily="34" charset="0"/>
              </a:rPr>
              <a:t>I. Define the problem</a:t>
            </a:r>
          </a:p>
          <a:p>
            <a:r>
              <a:rPr lang="en-US" sz="2400" b="1" dirty="0">
                <a:latin typeface="Calibri" panose="020F0502020204030204" pitchFamily="34" charset="0"/>
                <a:cs typeface="Calibri" panose="020F0502020204030204" pitchFamily="34" charset="0"/>
              </a:rPr>
              <a:t>Problem</a:t>
            </a:r>
            <a:r>
              <a:rPr lang="en-US" sz="2400" dirty="0">
                <a:latin typeface="Calibri" panose="020F0502020204030204" pitchFamily="34" charset="0"/>
                <a:cs typeface="Calibri" panose="020F0502020204030204" pitchFamily="34" charset="0"/>
              </a:rPr>
              <a:t> – </a:t>
            </a:r>
            <a:r>
              <a:rPr lang="en-US" sz="2400" b="1" dirty="0">
                <a:latin typeface="Calibri" panose="020F0502020204030204" pitchFamily="34" charset="0"/>
                <a:cs typeface="Calibri" panose="020F0502020204030204" pitchFamily="34" charset="0"/>
              </a:rPr>
              <a:t>a gap between a desired state and an existing state</a:t>
            </a:r>
            <a:r>
              <a:rPr lang="en-US" sz="2400" dirty="0">
                <a:latin typeface="Calibri" panose="020F0502020204030204" pitchFamily="34" charset="0"/>
                <a:cs typeface="Calibri" panose="020F0502020204030204" pitchFamily="34" charset="0"/>
              </a:rPr>
              <a:t>.</a:t>
            </a:r>
          </a:p>
          <a:p>
            <a:pPr lvl="1"/>
            <a:r>
              <a:rPr lang="en-US" sz="2400" dirty="0">
                <a:latin typeface="Calibri" panose="020F0502020204030204" pitchFamily="34" charset="0"/>
                <a:cs typeface="Calibri" panose="020F0502020204030204" pitchFamily="34" charset="0"/>
              </a:rPr>
              <a:t>Problem identification isn’t enough.</a:t>
            </a:r>
          </a:p>
          <a:p>
            <a:pPr lvl="1"/>
            <a:r>
              <a:rPr lang="en-US" sz="2400" dirty="0">
                <a:latin typeface="Calibri" panose="020F0502020204030204" pitchFamily="34" charset="0"/>
                <a:cs typeface="Calibri" panose="020F0502020204030204" pitchFamily="34" charset="0"/>
              </a:rPr>
              <a:t>Managers must have the knowledge, skills, and resources to fix a problem.</a:t>
            </a:r>
          </a:p>
          <a:p>
            <a:r>
              <a:rPr lang="en-US" sz="2400" dirty="0">
                <a:latin typeface="Calibri" panose="020F0502020204030204" pitchFamily="34" charset="0"/>
                <a:cs typeface="Calibri" panose="020F0502020204030204" pitchFamily="34" charset="0"/>
              </a:rPr>
              <a:t>II. Identify the decision criteria</a:t>
            </a:r>
          </a:p>
          <a:p>
            <a:pPr lvl="1"/>
            <a:r>
              <a:rPr lang="en-US" sz="2200" dirty="0">
                <a:latin typeface="Calibri" panose="020F0502020204030204" pitchFamily="34" charset="0"/>
                <a:cs typeface="Calibri" panose="020F0502020204030204" pitchFamily="34" charset="0"/>
              </a:rPr>
              <a:t>Decision criteria – the standards used to guide judgments and decisions. (The more criteria a potential solution meets, the better the solution)</a:t>
            </a:r>
          </a:p>
          <a:p>
            <a:pPr lvl="1"/>
            <a:endParaRPr lang="en-US" sz="2400" dirty="0">
              <a:latin typeface="Calibri" panose="020F0502020204030204" pitchFamily="34" charset="0"/>
              <a:cs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24232170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Rational Decision Making</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III. Weigh the decision criteria</a:t>
            </a:r>
          </a:p>
          <a:p>
            <a:r>
              <a:rPr lang="en-US" sz="2400" b="1" dirty="0">
                <a:latin typeface="Calibri" panose="020F0502020204030204" pitchFamily="34" charset="0"/>
                <a:cs typeface="Calibri" panose="020F0502020204030204" pitchFamily="34" charset="0"/>
              </a:rPr>
              <a:t>Absolute comparisons </a:t>
            </a:r>
            <a:r>
              <a:rPr lang="en-US" sz="2400" dirty="0">
                <a:latin typeface="Calibri" panose="020F0502020204030204" pitchFamily="34" charset="0"/>
                <a:cs typeface="Calibri" panose="020F0502020204030204" pitchFamily="34" charset="0"/>
              </a:rPr>
              <a:t>– a process in which each decision criterion is compared to a standard or ranked on its own merit.</a:t>
            </a:r>
          </a:p>
          <a:p>
            <a:r>
              <a:rPr lang="en-US" sz="2400" b="1" dirty="0">
                <a:latin typeface="Calibri" panose="020F0502020204030204" pitchFamily="34" charset="0"/>
                <a:cs typeface="Calibri" panose="020F0502020204030204" pitchFamily="34" charset="0"/>
              </a:rPr>
              <a:t>Relative comparison </a:t>
            </a:r>
            <a:r>
              <a:rPr lang="en-US" sz="2400" dirty="0">
                <a:latin typeface="Calibri" panose="020F0502020204030204" pitchFamily="34" charset="0"/>
                <a:cs typeface="Calibri" panose="020F0502020204030204" pitchFamily="34" charset="0"/>
              </a:rPr>
              <a:t>– a process in which each decision criterion is compared directly with every other criterion.</a:t>
            </a:r>
          </a:p>
          <a:p>
            <a:r>
              <a:rPr lang="en-US" sz="2400" dirty="0">
                <a:latin typeface="Calibri" panose="020F0502020204030204" pitchFamily="34" charset="0"/>
                <a:cs typeface="Calibri" panose="020F0502020204030204" pitchFamily="34" charset="0"/>
              </a:rPr>
              <a:t>IV. Generate Alternative Courses of Action</a:t>
            </a:r>
          </a:p>
          <a:p>
            <a:pPr lvl="1"/>
            <a:r>
              <a:rPr lang="en-US" sz="2400" dirty="0">
                <a:latin typeface="Calibri" panose="020F0502020204030204" pitchFamily="34" charset="0"/>
                <a:cs typeface="Calibri" panose="020F0502020204030204" pitchFamily="34" charset="0"/>
              </a:rPr>
              <a:t>Identify courses of action that could solve the problem</a:t>
            </a:r>
          </a:p>
          <a:p>
            <a:pPr marL="0" indent="0" algn="ctr">
              <a:buNone/>
            </a:pPr>
            <a:endParaRPr lang="en-US" sz="2400" dirty="0">
              <a:latin typeface="Calibri" panose="020F0502020204030204" pitchFamily="34" charset="0"/>
              <a:cs typeface="Calibri" panose="020F0502020204030204" pitchFamily="34" charset="0"/>
            </a:endParaRPr>
          </a:p>
          <a:p>
            <a:endParaRPr lang="en-US" dirty="0"/>
          </a:p>
          <a:p>
            <a:pPr marL="0" indent="0">
              <a:buNone/>
            </a:pPr>
            <a:endParaRPr lang="en-US" dirty="0"/>
          </a:p>
        </p:txBody>
      </p:sp>
    </p:spTree>
    <p:extLst>
      <p:ext uri="{BB962C8B-B14F-4D97-AF65-F5344CB8AC3E}">
        <p14:creationId xmlns:p14="http://schemas.microsoft.com/office/powerpoint/2010/main" val="29754909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Rational Decision Making</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V. Evaluate Alternative Courses of Action</a:t>
            </a:r>
          </a:p>
          <a:p>
            <a:pPr lvl="1"/>
            <a:r>
              <a:rPr lang="en-US" sz="2400" dirty="0">
                <a:latin typeface="Calibri" panose="020F0502020204030204" pitchFamily="34" charset="0"/>
                <a:cs typeface="Calibri" panose="020F0502020204030204" pitchFamily="34" charset="0"/>
              </a:rPr>
              <a:t>Evaluate each alternative and systematically assign it a weight</a:t>
            </a:r>
          </a:p>
          <a:p>
            <a:r>
              <a:rPr lang="en-US" sz="2400" dirty="0">
                <a:latin typeface="Calibri" panose="020F0502020204030204" pitchFamily="34" charset="0"/>
                <a:cs typeface="Calibri" panose="020F0502020204030204" pitchFamily="34" charset="0"/>
              </a:rPr>
              <a:t>VI. Compute the </a:t>
            </a:r>
            <a:r>
              <a:rPr lang="en-US" sz="2400" b="1" dirty="0">
                <a:latin typeface="Calibri" panose="020F0502020204030204" pitchFamily="34" charset="0"/>
                <a:cs typeface="Calibri" panose="020F0502020204030204" pitchFamily="34" charset="0"/>
              </a:rPr>
              <a:t>optimal decision </a:t>
            </a:r>
            <a:r>
              <a:rPr lang="en-US" sz="2400" dirty="0">
                <a:latin typeface="Calibri" panose="020F0502020204030204" pitchFamily="34" charset="0"/>
                <a:cs typeface="Calibri" panose="020F0502020204030204" pitchFamily="34" charset="0"/>
              </a:rPr>
              <a:t>by determining the optimal value of each alternative.</a:t>
            </a:r>
          </a:p>
          <a:p>
            <a:r>
              <a:rPr lang="en-US" sz="2400" dirty="0">
                <a:latin typeface="Calibri" panose="020F0502020204030204" pitchFamily="34" charset="0"/>
                <a:cs typeface="Calibri" panose="020F0502020204030204" pitchFamily="34" charset="0"/>
              </a:rPr>
              <a:t>Limits to Rational Decision Making</a:t>
            </a:r>
          </a:p>
          <a:p>
            <a:pPr lvl="1"/>
            <a:r>
              <a:rPr lang="en-US" sz="2400" dirty="0">
                <a:latin typeface="Calibri" panose="020F0502020204030204" pitchFamily="34" charset="0"/>
                <a:cs typeface="Calibri" panose="020F0502020204030204" pitchFamily="34" charset="0"/>
              </a:rPr>
              <a:t>Maximize – choose the best alternative</a:t>
            </a:r>
          </a:p>
          <a:p>
            <a:pPr lvl="1"/>
            <a:r>
              <a:rPr lang="en-US" sz="2400" dirty="0">
                <a:latin typeface="Calibri" panose="020F0502020204030204" pitchFamily="34" charset="0"/>
                <a:cs typeface="Calibri" panose="020F0502020204030204" pitchFamily="34" charset="0"/>
              </a:rPr>
              <a:t>Satisficing – choosing a “good enough” alternative</a:t>
            </a:r>
          </a:p>
          <a:p>
            <a:pPr marL="457200" lvl="1" indent="0">
              <a:buNone/>
            </a:pPr>
            <a:endParaRPr lang="en-US" dirty="0"/>
          </a:p>
          <a:p>
            <a:endParaRPr lang="en-US" dirty="0"/>
          </a:p>
          <a:p>
            <a:pPr lvl="1"/>
            <a:endParaRPr lang="en-US" dirty="0"/>
          </a:p>
          <a:p>
            <a:endParaRPr lang="en-US" b="1" dirty="0"/>
          </a:p>
        </p:txBody>
      </p:sp>
    </p:spTree>
    <p:extLst>
      <p:ext uri="{BB962C8B-B14F-4D97-AF65-F5344CB8AC3E}">
        <p14:creationId xmlns:p14="http://schemas.microsoft.com/office/powerpoint/2010/main" val="36742168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Rational Decision Making</a:t>
            </a:r>
            <a:br>
              <a:rPr lang="en-US" dirty="0"/>
            </a:br>
            <a:r>
              <a:rPr lang="en-US" dirty="0"/>
              <a:t>Using Groups to make decisions</a:t>
            </a:r>
            <a:br>
              <a:rPr lang="en-US" dirty="0"/>
            </a:br>
            <a:endParaRPr lang="en-US" dirty="0"/>
          </a:p>
        </p:txBody>
      </p:sp>
      <p:sp>
        <p:nvSpPr>
          <p:cNvPr id="3" name="Content Placeholder 2"/>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Advantages of Groups</a:t>
            </a:r>
          </a:p>
          <a:p>
            <a:pPr lvl="1"/>
            <a:r>
              <a:rPr lang="en-US" sz="2000" dirty="0">
                <a:latin typeface="Calibri" panose="020F0502020204030204" pitchFamily="34" charset="0"/>
                <a:cs typeface="Calibri" panose="020F0502020204030204" pitchFamily="34" charset="0"/>
              </a:rPr>
              <a:t>Groups are good for defining problems and generating alternatives.</a:t>
            </a:r>
          </a:p>
          <a:p>
            <a:r>
              <a:rPr lang="en-US" sz="2000" dirty="0">
                <a:latin typeface="Calibri" panose="020F0502020204030204" pitchFamily="34" charset="0"/>
                <a:cs typeface="Calibri" panose="020F0502020204030204" pitchFamily="34" charset="0"/>
              </a:rPr>
              <a:t>Disadvantages of groups</a:t>
            </a:r>
          </a:p>
          <a:p>
            <a:pPr lvl="1"/>
            <a:r>
              <a:rPr lang="en-US" sz="2000" b="1" dirty="0">
                <a:latin typeface="Calibri" panose="020F0502020204030204" pitchFamily="34" charset="0"/>
                <a:cs typeface="Calibri" panose="020F0502020204030204" pitchFamily="34" charset="0"/>
              </a:rPr>
              <a:t>Groupthink</a:t>
            </a:r>
            <a:r>
              <a:rPr lang="en-US" sz="2000" dirty="0">
                <a:latin typeface="Calibri" panose="020F0502020204030204" pitchFamily="34" charset="0"/>
                <a:cs typeface="Calibri" panose="020F0502020204030204" pitchFamily="34" charset="0"/>
              </a:rPr>
              <a:t> –Occurs in highly cohesive groups. This is due to pressure within groups for members to agree with each other.</a:t>
            </a:r>
          </a:p>
          <a:p>
            <a:pPr lvl="1"/>
            <a:r>
              <a:rPr lang="en-US" sz="2000" dirty="0">
                <a:latin typeface="Calibri" panose="020F0502020204030204" pitchFamily="34" charset="0"/>
                <a:cs typeface="Calibri" panose="020F0502020204030204" pitchFamily="34" charset="0"/>
              </a:rPr>
              <a:t>It takes a lot of time</a:t>
            </a:r>
          </a:p>
          <a:p>
            <a:pPr lvl="1"/>
            <a:r>
              <a:rPr lang="en-US" sz="2000" dirty="0">
                <a:latin typeface="Calibri" panose="020F0502020204030204" pitchFamily="34" charset="0"/>
                <a:cs typeface="Calibri" panose="020F0502020204030204" pitchFamily="34" charset="0"/>
              </a:rPr>
              <a:t>Strong personalities can dominate the group</a:t>
            </a:r>
          </a:p>
          <a:p>
            <a:pPr lvl="1"/>
            <a:r>
              <a:rPr lang="en-US" sz="2000" dirty="0">
                <a:latin typeface="Calibri" panose="020F0502020204030204" pitchFamily="34" charset="0"/>
                <a:cs typeface="Calibri" panose="020F0502020204030204" pitchFamily="34" charset="0"/>
              </a:rPr>
              <a:t>Equality bias whereby each person is treated equally competent</a:t>
            </a:r>
          </a:p>
          <a:p>
            <a:r>
              <a:rPr lang="en-US" sz="2000" dirty="0">
                <a:latin typeface="Calibri" panose="020F0502020204030204" pitchFamily="34" charset="0"/>
                <a:cs typeface="Calibri" panose="020F0502020204030204" pitchFamily="34" charset="0"/>
              </a:rPr>
              <a:t>Pitfalls of groups can be overcome and lead to better decisions</a:t>
            </a:r>
          </a:p>
          <a:p>
            <a:pPr lvl="1"/>
            <a:endParaRPr lang="en-US" dirty="0"/>
          </a:p>
        </p:txBody>
      </p:sp>
    </p:spTree>
    <p:extLst>
      <p:ext uri="{BB962C8B-B14F-4D97-AF65-F5344CB8AC3E}">
        <p14:creationId xmlns:p14="http://schemas.microsoft.com/office/powerpoint/2010/main" val="2670441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Rational Decision Making</a:t>
            </a:r>
            <a:br>
              <a:rPr lang="en-US" dirty="0"/>
            </a:br>
            <a:r>
              <a:rPr lang="en-US" dirty="0"/>
              <a:t>Group decision making - Structured conflict</a:t>
            </a:r>
            <a:br>
              <a:rPr lang="en-US" dirty="0"/>
            </a:br>
            <a:endParaRPr lang="en-US" dirty="0"/>
          </a:p>
        </p:txBody>
      </p:sp>
      <p:sp>
        <p:nvSpPr>
          <p:cNvPr id="3" name="Content Placeholder 2"/>
          <p:cNvSpPr>
            <a:spLocks noGrp="1"/>
          </p:cNvSpPr>
          <p:nvPr>
            <p:ph idx="1"/>
          </p:nvPr>
        </p:nvSpPr>
        <p:spPr/>
        <p:txBody>
          <a:bodyPr>
            <a:normAutofit/>
          </a:bodyPr>
          <a:lstStyle/>
          <a:p>
            <a:pPr lvl="1"/>
            <a:r>
              <a:rPr lang="en-US" sz="2000" dirty="0">
                <a:latin typeface="Calibri" panose="020F0502020204030204" pitchFamily="34" charset="0"/>
                <a:cs typeface="Calibri" panose="020F0502020204030204" pitchFamily="34" charset="0"/>
              </a:rPr>
              <a:t>C-type conflict (cognitive conflict) – focusses on problem and issue related differences.</a:t>
            </a:r>
          </a:p>
          <a:p>
            <a:pPr lvl="1"/>
            <a:r>
              <a:rPr lang="en-US" sz="2000" dirty="0">
                <a:latin typeface="Calibri" panose="020F0502020204030204" pitchFamily="34" charset="0"/>
                <a:cs typeface="Calibri" panose="020F0502020204030204" pitchFamily="34" charset="0"/>
              </a:rPr>
              <a:t>A-type conflict (affective conflict) – focusses on individuals or personal issues.</a:t>
            </a:r>
          </a:p>
          <a:p>
            <a:pPr lvl="1"/>
            <a:r>
              <a:rPr lang="en-US" sz="2000" dirty="0">
                <a:latin typeface="Calibri" panose="020F0502020204030204" pitchFamily="34" charset="0"/>
                <a:cs typeface="Calibri" panose="020F0502020204030204" pitchFamily="34" charset="0"/>
              </a:rPr>
              <a:t>Devil’s advocacy – an individual or sub group is assigned the role of critic. When done properly it can lead to better decisions by introducing C-type conflict into the decision making.</a:t>
            </a:r>
          </a:p>
          <a:p>
            <a:pPr lvl="1"/>
            <a:r>
              <a:rPr lang="en-US" sz="2000" dirty="0">
                <a:latin typeface="Calibri" panose="020F0502020204030204" pitchFamily="34" charset="0"/>
                <a:cs typeface="Calibri" panose="020F0502020204030204" pitchFamily="34" charset="0"/>
              </a:rPr>
              <a:t>Dialectical inquiry – decision makers state the assumptions of a proposed solution (thesis) and generate a solution that is the opposite(antithesis) of that solution. Produces C-type conflict.</a:t>
            </a:r>
          </a:p>
          <a:p>
            <a:pPr lvl="1"/>
            <a:endParaRPr lang="en-US" dirty="0"/>
          </a:p>
          <a:p>
            <a:endParaRPr lang="en-US" dirty="0"/>
          </a:p>
          <a:p>
            <a:pPr lvl="1"/>
            <a:endParaRPr lang="en-US" dirty="0"/>
          </a:p>
          <a:p>
            <a:pPr lvl="1"/>
            <a:endParaRPr lang="en-US" dirty="0"/>
          </a:p>
        </p:txBody>
      </p:sp>
    </p:spTree>
    <p:extLst>
      <p:ext uri="{BB962C8B-B14F-4D97-AF65-F5344CB8AC3E}">
        <p14:creationId xmlns:p14="http://schemas.microsoft.com/office/powerpoint/2010/main" val="12803026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Rational Decision Making</a:t>
            </a:r>
            <a:br>
              <a:rPr lang="en-US" dirty="0"/>
            </a:br>
            <a:r>
              <a:rPr lang="en-US" dirty="0">
                <a:latin typeface="Calibri" panose="020F0502020204030204" pitchFamily="34" charset="0"/>
                <a:cs typeface="Calibri" panose="020F0502020204030204" pitchFamily="34" charset="0"/>
              </a:rPr>
              <a:t>Group decision making</a:t>
            </a:r>
            <a:endParaRPr lang="en-US" dirty="0"/>
          </a:p>
        </p:txBody>
      </p:sp>
      <p:sp>
        <p:nvSpPr>
          <p:cNvPr id="3" name="Content Placeholder 2"/>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Nominal group technique - A decision making method that begins and ends by having group members quietly write down and evaluate ideas to be shared with the group.</a:t>
            </a:r>
          </a:p>
          <a:p>
            <a:pPr lvl="1"/>
            <a:r>
              <a:rPr lang="en-US" sz="2000" dirty="0">
                <a:latin typeface="Calibri" panose="020F0502020204030204" pitchFamily="34" charset="0"/>
                <a:cs typeface="Calibri" panose="020F0502020204030204" pitchFamily="34" charset="0"/>
              </a:rPr>
              <a:t>Reduces A-type conflict but limits C-type conflict. Can produce good decisions.</a:t>
            </a:r>
          </a:p>
          <a:p>
            <a:r>
              <a:rPr lang="en-US" sz="2200" dirty="0">
                <a:latin typeface="Calibri" panose="020F0502020204030204" pitchFamily="34" charset="0"/>
                <a:cs typeface="Calibri" panose="020F0502020204030204" pitchFamily="34" charset="0"/>
              </a:rPr>
              <a:t>Delphi Technique - A decision-making method in which members of a </a:t>
            </a:r>
            <a:r>
              <a:rPr lang="en-US" sz="2200" b="1" dirty="0">
                <a:latin typeface="Calibri" panose="020F0502020204030204" pitchFamily="34" charset="0"/>
                <a:cs typeface="Calibri" panose="020F0502020204030204" pitchFamily="34" charset="0"/>
              </a:rPr>
              <a:t>panel of experts respond to questions and to reach others until reaching agreement on an issue</a:t>
            </a:r>
            <a:r>
              <a:rPr lang="en-US" sz="2200" dirty="0">
                <a:latin typeface="Calibri" panose="020F0502020204030204" pitchFamily="34" charset="0"/>
                <a:cs typeface="Calibri" panose="020F0502020204030204" pitchFamily="34" charset="0"/>
              </a:rPr>
              <a:t>. </a:t>
            </a:r>
          </a:p>
          <a:p>
            <a:pPr lvl="1"/>
            <a:r>
              <a:rPr lang="en-US" sz="2000" dirty="0">
                <a:latin typeface="Calibri" panose="020F0502020204030204" pitchFamily="34" charset="0"/>
                <a:cs typeface="Calibri" panose="020F0502020204030204" pitchFamily="34" charset="0"/>
              </a:rPr>
              <a:t>Developed by Rand for the department of defense.</a:t>
            </a:r>
          </a:p>
          <a:p>
            <a:pPr lvl="1"/>
            <a:r>
              <a:rPr lang="en-US" sz="2000" dirty="0">
                <a:latin typeface="Calibri" panose="020F0502020204030204" pitchFamily="34" charset="0"/>
                <a:cs typeface="Calibri" panose="020F0502020204030204" pitchFamily="34" charset="0"/>
              </a:rPr>
              <a:t>Usually it is focused on trying to predict the future.</a:t>
            </a:r>
          </a:p>
          <a:p>
            <a:endParaRPr lang="en-US" dirty="0"/>
          </a:p>
        </p:txBody>
      </p:sp>
    </p:spTree>
    <p:extLst>
      <p:ext uri="{BB962C8B-B14F-4D97-AF65-F5344CB8AC3E}">
        <p14:creationId xmlns:p14="http://schemas.microsoft.com/office/powerpoint/2010/main" val="30471641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Rational Decision Making</a:t>
            </a:r>
            <a:br>
              <a:rPr lang="en-US" dirty="0"/>
            </a:br>
            <a:r>
              <a:rPr lang="en-US" dirty="0">
                <a:latin typeface="Calibri" panose="020F0502020204030204" pitchFamily="34" charset="0"/>
                <a:cs typeface="Calibri" panose="020F0502020204030204" pitchFamily="34" charset="0"/>
              </a:rPr>
              <a:t>Group decision making</a:t>
            </a:r>
            <a:endParaRPr lang="en-US" dirty="0"/>
          </a:p>
        </p:txBody>
      </p:sp>
      <p:sp>
        <p:nvSpPr>
          <p:cNvPr id="3" name="Content Placeholder 2"/>
          <p:cNvSpPr>
            <a:spLocks noGrp="1"/>
          </p:cNvSpPr>
          <p:nvPr>
            <p:ph idx="1"/>
          </p:nvPr>
        </p:nvSpPr>
        <p:spPr/>
        <p:txBody>
          <a:bodyPr>
            <a:normAutofit lnSpcReduction="10000"/>
          </a:bodyPr>
          <a:lstStyle/>
          <a:p>
            <a:r>
              <a:rPr lang="en-US" sz="2000" dirty="0">
                <a:latin typeface="Calibri" panose="020F0502020204030204" pitchFamily="34" charset="0"/>
                <a:cs typeface="Calibri" panose="020F0502020204030204" pitchFamily="34" charset="0"/>
              </a:rPr>
              <a:t>Electronic Brainstorming</a:t>
            </a:r>
          </a:p>
          <a:p>
            <a:pPr lvl="1"/>
            <a:r>
              <a:rPr lang="en-US" sz="2000" dirty="0">
                <a:latin typeface="Calibri" panose="020F0502020204030204" pitchFamily="34" charset="0"/>
                <a:cs typeface="Calibri" panose="020F0502020204030204" pitchFamily="34" charset="0"/>
              </a:rPr>
              <a:t>Group members use computers to build on each others ideas and generate as many alternative solutions as possible. It overcomes the following:</a:t>
            </a:r>
          </a:p>
          <a:p>
            <a:pPr lvl="1"/>
            <a:r>
              <a:rPr lang="en-US" sz="2000" dirty="0">
                <a:latin typeface="Calibri" panose="020F0502020204030204" pitchFamily="34" charset="0"/>
                <a:cs typeface="Calibri" panose="020F0502020204030204" pitchFamily="34" charset="0"/>
              </a:rPr>
              <a:t>Production Blocking – a disadvantage of face to face brainstorming in which a group member must wait to share as idea because another member is presenting an idea. </a:t>
            </a:r>
          </a:p>
          <a:p>
            <a:pPr lvl="1"/>
            <a:r>
              <a:rPr lang="en-US" sz="2000" dirty="0">
                <a:latin typeface="Calibri" panose="020F0502020204030204" pitchFamily="34" charset="0"/>
                <a:cs typeface="Calibri" panose="020F0502020204030204" pitchFamily="34" charset="0"/>
              </a:rPr>
              <a:t>Evaluation Apprehension – fear of what others will think of your ideas.</a:t>
            </a:r>
          </a:p>
          <a:p>
            <a:pPr lvl="1"/>
            <a:r>
              <a:rPr lang="en-US" sz="2000" dirty="0">
                <a:latin typeface="Calibri" panose="020F0502020204030204" pitchFamily="34" charset="0"/>
                <a:cs typeface="Calibri" panose="020F0502020204030204" pitchFamily="34" charset="0"/>
              </a:rPr>
              <a:t>Disadvantages: Expenses of computers, software; Anonymity of ideas may bother some leaders; Some members may express themselves better orally rather than in writing</a:t>
            </a:r>
          </a:p>
          <a:p>
            <a:pPr lvl="2"/>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11042190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Organizational Strategy</a:t>
            </a:r>
            <a:br>
              <a:rPr lang="en-US" dirty="0"/>
            </a:br>
            <a:r>
              <a:rPr lang="en-US" dirty="0">
                <a:latin typeface="Calibri" panose="020F0502020204030204" pitchFamily="34" charset="0"/>
                <a:cs typeface="Calibri" panose="020F0502020204030204" pitchFamily="34" charset="0"/>
              </a:rPr>
              <a:t>Sustainable Competitive Advantage</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fontScale="92500"/>
          </a:bodyPr>
          <a:lstStyle/>
          <a:p>
            <a:r>
              <a:rPr lang="en-US" sz="2400" dirty="0">
                <a:latin typeface="Calibri" panose="020F0502020204030204" pitchFamily="34" charset="0"/>
                <a:cs typeface="Calibri" panose="020F0502020204030204" pitchFamily="34" charset="0"/>
              </a:rPr>
              <a:t>Organizations can achieve a </a:t>
            </a:r>
            <a:r>
              <a:rPr lang="en-US" sz="2400" b="1" dirty="0">
                <a:latin typeface="Calibri" panose="020F0502020204030204" pitchFamily="34" charset="0"/>
                <a:cs typeface="Calibri" panose="020F0502020204030204" pitchFamily="34" charset="0"/>
              </a:rPr>
              <a:t>competitive advantage </a:t>
            </a:r>
            <a:r>
              <a:rPr lang="en-US" sz="2400" dirty="0">
                <a:latin typeface="Calibri" panose="020F0502020204030204" pitchFamily="34" charset="0"/>
                <a:cs typeface="Calibri" panose="020F0502020204030204" pitchFamily="34" charset="0"/>
              </a:rPr>
              <a:t>by using their resources to provide greater value for customers than competitors can.</a:t>
            </a:r>
          </a:p>
          <a:p>
            <a:pPr lvl="1"/>
            <a:r>
              <a:rPr lang="en-US" sz="2400" b="1" dirty="0">
                <a:latin typeface="Calibri" panose="020F0502020204030204" pitchFamily="34" charset="0"/>
                <a:cs typeface="Calibri" panose="020F0502020204030204" pitchFamily="34" charset="0"/>
              </a:rPr>
              <a:t>Resources</a:t>
            </a:r>
            <a:r>
              <a:rPr lang="en-US" sz="2400" dirty="0">
                <a:latin typeface="Calibri" panose="020F0502020204030204" pitchFamily="34" charset="0"/>
                <a:cs typeface="Calibri" panose="020F0502020204030204" pitchFamily="34" charset="0"/>
              </a:rPr>
              <a:t> are the assets, capabilities, processes, employee time, information, and knowledge that an organization controls.</a:t>
            </a:r>
          </a:p>
          <a:p>
            <a:pPr lvl="1"/>
            <a:r>
              <a:rPr lang="en-US" sz="2400" dirty="0">
                <a:latin typeface="Calibri" panose="020F0502020204030204" pitchFamily="34" charset="0"/>
                <a:cs typeface="Calibri" panose="020F0502020204030204" pitchFamily="34" charset="0"/>
              </a:rPr>
              <a:t>Competitive advantage – </a:t>
            </a:r>
            <a:r>
              <a:rPr lang="en-US" sz="2400" b="1" dirty="0">
                <a:latin typeface="Calibri" panose="020F0502020204030204" pitchFamily="34" charset="0"/>
                <a:cs typeface="Calibri" panose="020F0502020204030204" pitchFamily="34" charset="0"/>
              </a:rPr>
              <a:t>providing greater value for customers than competitors can.</a:t>
            </a:r>
          </a:p>
          <a:p>
            <a:pPr lvl="1"/>
            <a:r>
              <a:rPr lang="en-US" sz="2400" b="1" dirty="0">
                <a:latin typeface="Calibri" panose="020F0502020204030204" pitchFamily="34" charset="0"/>
                <a:cs typeface="Calibri" panose="020F0502020204030204" pitchFamily="34" charset="0"/>
              </a:rPr>
              <a:t>Sustainable competitive advantage </a:t>
            </a:r>
            <a:r>
              <a:rPr lang="en-US" sz="2400" dirty="0">
                <a:latin typeface="Calibri" panose="020F0502020204030204" pitchFamily="34" charset="0"/>
                <a:cs typeface="Calibri" panose="020F0502020204030204" pitchFamily="34" charset="0"/>
              </a:rPr>
              <a:t>– a competitive advantage that other companies have tried unsuccessfully to duplicate and have, for the moment, stopped trying to duplicate.</a:t>
            </a:r>
          </a:p>
          <a:p>
            <a:pPr marL="457200" lvl="1" indent="0">
              <a:buNone/>
            </a:pPr>
            <a:endParaRPr lang="en-US" dirty="0"/>
          </a:p>
        </p:txBody>
      </p:sp>
    </p:spTree>
    <p:extLst>
      <p:ext uri="{BB962C8B-B14F-4D97-AF65-F5344CB8AC3E}">
        <p14:creationId xmlns:p14="http://schemas.microsoft.com/office/powerpoint/2010/main" val="18555286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Organizational Strategy</a:t>
            </a:r>
            <a:br>
              <a:rPr lang="en-US" dirty="0"/>
            </a:br>
            <a:r>
              <a:rPr lang="en-US" dirty="0">
                <a:latin typeface="Calibri" panose="020F0502020204030204" pitchFamily="34" charset="0"/>
                <a:cs typeface="Calibri" panose="020F0502020204030204" pitchFamily="34" charset="0"/>
              </a:rPr>
              <a:t>Achieving a sustainable competitive advantage</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Autofit/>
          </a:bodyPr>
          <a:lstStyle/>
          <a:p>
            <a:r>
              <a:rPr lang="en-US" dirty="0">
                <a:latin typeface="Calibri" panose="020F0502020204030204" pitchFamily="34" charset="0"/>
                <a:cs typeface="Calibri" panose="020F0502020204030204" pitchFamily="34" charset="0"/>
              </a:rPr>
              <a:t>Resources – the assets, capabilities, processes, employee time, information, and knowledge that an organization uses to improve its effectiveness and efficiency and </a:t>
            </a:r>
            <a:r>
              <a:rPr lang="en-US" b="1" dirty="0">
                <a:latin typeface="Calibri" panose="020F0502020204030204" pitchFamily="34" charset="0"/>
                <a:cs typeface="Calibri" panose="020F0502020204030204" pitchFamily="34" charset="0"/>
              </a:rPr>
              <a:t>create and sustain competitive advantage</a:t>
            </a:r>
            <a:r>
              <a:rPr lang="en-US" dirty="0">
                <a:latin typeface="Calibri" panose="020F0502020204030204" pitchFamily="34" charset="0"/>
                <a:cs typeface="Calibri" panose="020F0502020204030204" pitchFamily="34" charset="0"/>
              </a:rPr>
              <a:t>.</a:t>
            </a:r>
          </a:p>
          <a:p>
            <a:pPr lvl="1"/>
            <a:r>
              <a:rPr lang="en-US" sz="1800" dirty="0">
                <a:latin typeface="Calibri" panose="020F0502020204030204" pitchFamily="34" charset="0"/>
                <a:cs typeface="Calibri" panose="020F0502020204030204" pitchFamily="34" charset="0"/>
              </a:rPr>
              <a:t>Valuable resources – allows companies to </a:t>
            </a:r>
            <a:r>
              <a:rPr lang="en-US" sz="1800" b="1" dirty="0">
                <a:latin typeface="Calibri" panose="020F0502020204030204" pitchFamily="34" charset="0"/>
                <a:cs typeface="Calibri" panose="020F0502020204030204" pitchFamily="34" charset="0"/>
              </a:rPr>
              <a:t>improve efficiency and effectiveness</a:t>
            </a:r>
          </a:p>
          <a:p>
            <a:pPr lvl="1"/>
            <a:r>
              <a:rPr lang="en-US" sz="1800" dirty="0">
                <a:latin typeface="Calibri" panose="020F0502020204030204" pitchFamily="34" charset="0"/>
                <a:cs typeface="Calibri" panose="020F0502020204030204" pitchFamily="34" charset="0"/>
              </a:rPr>
              <a:t>Rare resources – a resource that is </a:t>
            </a:r>
            <a:r>
              <a:rPr lang="en-US" sz="1800" b="1" dirty="0">
                <a:latin typeface="Calibri" panose="020F0502020204030204" pitchFamily="34" charset="0"/>
                <a:cs typeface="Calibri" panose="020F0502020204030204" pitchFamily="34" charset="0"/>
              </a:rPr>
              <a:t>not controlled or possessed by many competing firms. </a:t>
            </a:r>
            <a:r>
              <a:rPr lang="en-US" sz="1800" dirty="0">
                <a:latin typeface="Calibri" panose="020F0502020204030204" pitchFamily="34" charset="0"/>
                <a:cs typeface="Calibri" panose="020F0502020204030204" pitchFamily="34" charset="0"/>
              </a:rPr>
              <a:t>(Enables firms to sustain a competitive advantage)</a:t>
            </a:r>
          </a:p>
          <a:p>
            <a:pPr lvl="1"/>
            <a:r>
              <a:rPr lang="en-US" sz="1800" dirty="0">
                <a:latin typeface="Calibri" panose="020F0502020204030204" pitchFamily="34" charset="0"/>
                <a:cs typeface="Calibri" panose="020F0502020204030204" pitchFamily="34" charset="0"/>
              </a:rPr>
              <a:t>Imperfectly imitable resources – a resource that is </a:t>
            </a:r>
            <a:r>
              <a:rPr lang="en-US" sz="1800" b="1" dirty="0">
                <a:latin typeface="Calibri" panose="020F0502020204030204" pitchFamily="34" charset="0"/>
                <a:cs typeface="Calibri" panose="020F0502020204030204" pitchFamily="34" charset="0"/>
              </a:rPr>
              <a:t>impossible or costly or difficult for other firms to duplicate </a:t>
            </a:r>
            <a:r>
              <a:rPr lang="en-US" sz="1800" dirty="0">
                <a:latin typeface="Calibri" panose="020F0502020204030204" pitchFamily="34" charset="0"/>
                <a:cs typeface="Calibri" panose="020F0502020204030204" pitchFamily="34" charset="0"/>
              </a:rPr>
              <a:t>(examples: specifically designed computer chips; patented drugs)</a:t>
            </a:r>
          </a:p>
          <a:p>
            <a:pPr lvl="1"/>
            <a:r>
              <a:rPr lang="en-US" sz="1800" dirty="0">
                <a:latin typeface="Calibri" panose="020F0502020204030204" pitchFamily="34" charset="0"/>
                <a:cs typeface="Calibri" panose="020F0502020204030204" pitchFamily="34" charset="0"/>
              </a:rPr>
              <a:t>Non-substitutable resources – a resource that produces value or competitive advantage and has </a:t>
            </a:r>
            <a:r>
              <a:rPr lang="en-US" sz="1800" b="1" dirty="0">
                <a:latin typeface="Calibri" panose="020F0502020204030204" pitchFamily="34" charset="0"/>
                <a:cs typeface="Calibri" panose="020F0502020204030204" pitchFamily="34" charset="0"/>
              </a:rPr>
              <a:t>no equivalent substitutes or replacements</a:t>
            </a:r>
          </a:p>
        </p:txBody>
      </p:sp>
    </p:spTree>
    <p:extLst>
      <p:ext uri="{BB962C8B-B14F-4D97-AF65-F5344CB8AC3E}">
        <p14:creationId xmlns:p14="http://schemas.microsoft.com/office/powerpoint/2010/main" val="34105690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p>
        </p:txBody>
      </p:sp>
      <p:sp>
        <p:nvSpPr>
          <p:cNvPr id="3" name="Content Placeholder 2"/>
          <p:cNvSpPr>
            <a:spLocks noGrp="1"/>
          </p:cNvSpPr>
          <p:nvPr>
            <p:ph idx="1"/>
          </p:nvPr>
        </p:nvSpPr>
        <p:spPr/>
        <p:txBody>
          <a:bodyPr>
            <a:normAutofit lnSpcReduction="10000"/>
          </a:bodyPr>
          <a:lstStyle/>
          <a:p>
            <a:r>
              <a:rPr lang="en-US" sz="2400" b="1" dirty="0">
                <a:latin typeface="Calibri" panose="020F0502020204030204" pitchFamily="34" charset="0"/>
                <a:cs typeface="Calibri" panose="020F0502020204030204" pitchFamily="34" charset="0"/>
              </a:rPr>
              <a:t>Strategy Making Process </a:t>
            </a:r>
            <a:r>
              <a:rPr lang="en-US" sz="2400" dirty="0">
                <a:latin typeface="Calibri" panose="020F0502020204030204" pitchFamily="34" charset="0"/>
                <a:cs typeface="Calibri" panose="020F0502020204030204" pitchFamily="34" charset="0"/>
              </a:rPr>
              <a:t>– to create a sustainable competitive advantage a company must have a strategy.</a:t>
            </a:r>
          </a:p>
          <a:p>
            <a:r>
              <a:rPr lang="en-US" sz="2400" b="1" dirty="0">
                <a:latin typeface="Calibri" panose="020F0502020204030204" pitchFamily="34" charset="0"/>
                <a:cs typeface="Calibri" panose="020F0502020204030204" pitchFamily="34" charset="0"/>
              </a:rPr>
              <a:t>Strategy</a:t>
            </a:r>
            <a:r>
              <a:rPr lang="en-US" sz="2400" dirty="0">
                <a:latin typeface="Calibri" panose="020F0502020204030204" pitchFamily="34" charset="0"/>
                <a:cs typeface="Calibri" panose="020F0502020204030204" pitchFamily="34" charset="0"/>
              </a:rPr>
              <a:t> (Business Dictionary) – A method or plan chosen to bring about a desired future, such as achievement of a goal or solution to a problem.</a:t>
            </a:r>
          </a:p>
          <a:p>
            <a:r>
              <a:rPr lang="en-US" sz="2400" dirty="0">
                <a:latin typeface="Calibri" panose="020F0502020204030204" pitchFamily="34" charset="0"/>
                <a:cs typeface="Calibri" panose="020F0502020204030204" pitchFamily="34" charset="0"/>
                <a:hlinkClick r:id="rId3"/>
              </a:rPr>
              <a:t>Plan vs. Strategy</a:t>
            </a: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Step 1 – Assess need for strategic change</a:t>
            </a:r>
          </a:p>
          <a:p>
            <a:r>
              <a:rPr lang="en-US" sz="2400" dirty="0">
                <a:latin typeface="Calibri" panose="020F0502020204030204" pitchFamily="34" charset="0"/>
                <a:cs typeface="Calibri" panose="020F0502020204030204" pitchFamily="34" charset="0"/>
              </a:rPr>
              <a:t>Step 2 – Conduct situational analysis (SWOT)</a:t>
            </a:r>
          </a:p>
          <a:p>
            <a:r>
              <a:rPr lang="en-US" sz="2400" dirty="0">
                <a:latin typeface="Calibri" panose="020F0502020204030204" pitchFamily="34" charset="0"/>
                <a:cs typeface="Calibri" panose="020F0502020204030204" pitchFamily="34" charset="0"/>
              </a:rPr>
              <a:t>Step 3 – Choose strategic alternatives</a:t>
            </a:r>
          </a:p>
          <a:p>
            <a:endParaRPr lang="en-US" dirty="0"/>
          </a:p>
          <a:p>
            <a:endParaRPr lang="en-US" dirty="0"/>
          </a:p>
        </p:txBody>
      </p:sp>
    </p:spTree>
    <p:extLst>
      <p:ext uri="{BB962C8B-B14F-4D97-AF65-F5344CB8AC3E}">
        <p14:creationId xmlns:p14="http://schemas.microsoft.com/office/powerpoint/2010/main" val="2767394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I. Assess the need for strategic change  (Determine whether a company needs to change its strategy to obtain a competitive advantage).</a:t>
            </a:r>
          </a:p>
          <a:p>
            <a:pPr lvl="1"/>
            <a:r>
              <a:rPr lang="en-US" sz="2400" dirty="0">
                <a:latin typeface="Calibri" panose="020F0502020204030204" pitchFamily="34" charset="0"/>
                <a:cs typeface="Calibri" panose="020F0502020204030204" pitchFamily="34" charset="0"/>
              </a:rPr>
              <a:t>Avoid </a:t>
            </a:r>
            <a:r>
              <a:rPr lang="en-US" sz="2400" b="1" dirty="0">
                <a:latin typeface="Calibri" panose="020F0502020204030204" pitchFamily="34" charset="0"/>
                <a:cs typeface="Calibri" panose="020F0502020204030204" pitchFamily="34" charset="0"/>
              </a:rPr>
              <a:t>competitive inertia </a:t>
            </a:r>
            <a:r>
              <a:rPr lang="en-US" sz="2400" dirty="0">
                <a:latin typeface="Calibri" panose="020F0502020204030204" pitchFamily="34" charset="0"/>
                <a:cs typeface="Calibri" panose="020F0502020204030204" pitchFamily="34" charset="0"/>
              </a:rPr>
              <a:t>– a reluctance to change strategies or competitive practices that have been successful in the past.</a:t>
            </a:r>
          </a:p>
          <a:p>
            <a:pPr lvl="1"/>
            <a:r>
              <a:rPr lang="en-US" sz="2400" dirty="0">
                <a:latin typeface="Calibri" panose="020F0502020204030204" pitchFamily="34" charset="0"/>
                <a:cs typeface="Calibri" panose="020F0502020204030204" pitchFamily="34" charset="0"/>
              </a:rPr>
              <a:t>Look for sign of </a:t>
            </a:r>
            <a:r>
              <a:rPr lang="en-US" sz="2400" b="1" dirty="0">
                <a:latin typeface="Calibri" panose="020F0502020204030204" pitchFamily="34" charset="0"/>
                <a:cs typeface="Calibri" panose="020F0502020204030204" pitchFamily="34" charset="0"/>
              </a:rPr>
              <a:t>strategic dissonance </a:t>
            </a:r>
            <a:r>
              <a:rPr lang="en-US" sz="2400" dirty="0">
                <a:latin typeface="Calibri" panose="020F0502020204030204" pitchFamily="34" charset="0"/>
                <a:cs typeface="Calibri" panose="020F0502020204030204" pitchFamily="34" charset="0"/>
              </a:rPr>
              <a:t>– a discrepancy between a company’s intended strategy and the strategic actions managers take when implementing that strategy.</a:t>
            </a:r>
          </a:p>
        </p:txBody>
      </p:sp>
    </p:spTree>
    <p:extLst>
      <p:ext uri="{BB962C8B-B14F-4D97-AF65-F5344CB8AC3E}">
        <p14:creationId xmlns:p14="http://schemas.microsoft.com/office/powerpoint/2010/main" val="22994452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br>
              <a:rPr lang="en-US" dirty="0"/>
            </a:br>
            <a:r>
              <a:rPr lang="en-US" dirty="0"/>
              <a:t>SWOT</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II. Conduct situational analysis (SWOT) – an assessment of the </a:t>
            </a:r>
            <a:r>
              <a:rPr lang="en-US" sz="2400" b="1" dirty="0">
                <a:latin typeface="Calibri" panose="020F0502020204030204" pitchFamily="34" charset="0"/>
                <a:cs typeface="Calibri" panose="020F0502020204030204" pitchFamily="34" charset="0"/>
              </a:rPr>
              <a:t>strengths</a:t>
            </a:r>
            <a:r>
              <a:rPr lang="en-US" sz="2400" dirty="0">
                <a:latin typeface="Calibri" panose="020F0502020204030204" pitchFamily="34" charset="0"/>
                <a:cs typeface="Calibri" panose="020F0502020204030204" pitchFamily="34" charset="0"/>
              </a:rPr>
              <a:t> and </a:t>
            </a:r>
            <a:r>
              <a:rPr lang="en-US" sz="2400" b="1" dirty="0">
                <a:latin typeface="Calibri" panose="020F0502020204030204" pitchFamily="34" charset="0"/>
                <a:cs typeface="Calibri" panose="020F0502020204030204" pitchFamily="34" charset="0"/>
              </a:rPr>
              <a:t>weaknesses</a:t>
            </a:r>
            <a:r>
              <a:rPr lang="en-US" sz="2400" dirty="0">
                <a:latin typeface="Calibri" panose="020F0502020204030204" pitchFamily="34" charset="0"/>
                <a:cs typeface="Calibri" panose="020F0502020204030204" pitchFamily="34" charset="0"/>
              </a:rPr>
              <a:t> in an organization’s</a:t>
            </a:r>
            <a:r>
              <a:rPr lang="en-US" sz="2400" b="1" dirty="0">
                <a:latin typeface="Calibri" panose="020F0502020204030204" pitchFamily="34" charset="0"/>
                <a:cs typeface="Calibri" panose="020F0502020204030204" pitchFamily="34" charset="0"/>
              </a:rPr>
              <a:t> internal </a:t>
            </a:r>
            <a:r>
              <a:rPr lang="en-US" sz="2400" dirty="0">
                <a:latin typeface="Calibri" panose="020F0502020204030204" pitchFamily="34" charset="0"/>
                <a:cs typeface="Calibri" panose="020F0502020204030204" pitchFamily="34" charset="0"/>
              </a:rPr>
              <a:t>environment and the </a:t>
            </a:r>
            <a:r>
              <a:rPr lang="en-US" sz="2400" b="1" dirty="0">
                <a:latin typeface="Calibri" panose="020F0502020204030204" pitchFamily="34" charset="0"/>
                <a:cs typeface="Calibri" panose="020F0502020204030204" pitchFamily="34" charset="0"/>
              </a:rPr>
              <a:t>opportunities</a:t>
            </a:r>
            <a:r>
              <a:rPr lang="en-US" sz="2400" dirty="0">
                <a:latin typeface="Calibri" panose="020F0502020204030204" pitchFamily="34" charset="0"/>
                <a:cs typeface="Calibri" panose="020F0502020204030204" pitchFamily="34" charset="0"/>
              </a:rPr>
              <a:t> and </a:t>
            </a:r>
            <a:r>
              <a:rPr lang="en-US" sz="2400" b="1" dirty="0">
                <a:latin typeface="Calibri" panose="020F0502020204030204" pitchFamily="34" charset="0"/>
                <a:cs typeface="Calibri" panose="020F0502020204030204" pitchFamily="34" charset="0"/>
              </a:rPr>
              <a:t>threats</a:t>
            </a:r>
            <a:r>
              <a:rPr lang="en-US" sz="2400" dirty="0">
                <a:latin typeface="Calibri" panose="020F0502020204030204" pitchFamily="34" charset="0"/>
                <a:cs typeface="Calibri" panose="020F0502020204030204" pitchFamily="34" charset="0"/>
              </a:rPr>
              <a:t> in its </a:t>
            </a:r>
            <a:r>
              <a:rPr lang="en-US" sz="2400" b="1" dirty="0">
                <a:latin typeface="Calibri" panose="020F0502020204030204" pitchFamily="34" charset="0"/>
                <a:cs typeface="Calibri" panose="020F0502020204030204" pitchFamily="34" charset="0"/>
              </a:rPr>
              <a:t>external</a:t>
            </a:r>
            <a:r>
              <a:rPr lang="en-US" sz="2400" dirty="0">
                <a:latin typeface="Calibri" panose="020F0502020204030204" pitchFamily="34" charset="0"/>
                <a:cs typeface="Calibri" panose="020F0502020204030204" pitchFamily="34" charset="0"/>
              </a:rPr>
              <a:t> environment.</a:t>
            </a:r>
          </a:p>
          <a:p>
            <a:r>
              <a:rPr lang="en-US" sz="2400" dirty="0">
                <a:latin typeface="Calibri" panose="020F0502020204030204" pitchFamily="34" charset="0"/>
                <a:cs typeface="Calibri" panose="020F0502020204030204" pitchFamily="34" charset="0"/>
              </a:rPr>
              <a:t>Distinctive competence – what a firm can make, do, or perform better than its competitors.</a:t>
            </a:r>
          </a:p>
          <a:p>
            <a:r>
              <a:rPr lang="en-US" sz="2400" dirty="0">
                <a:latin typeface="Calibri" panose="020F0502020204030204" pitchFamily="34" charset="0"/>
                <a:cs typeface="Calibri" panose="020F0502020204030204" pitchFamily="34" charset="0"/>
              </a:rPr>
              <a:t>Core capabilities – the internal decision making routines, problem solving processes, and organizational cultures that determine how efficiently inputs can be turned into outputs.</a:t>
            </a:r>
          </a:p>
          <a:p>
            <a:endParaRPr lang="en-US" dirty="0"/>
          </a:p>
          <a:p>
            <a:pPr lvl="1"/>
            <a:endParaRPr lang="en-US" dirty="0"/>
          </a:p>
          <a:p>
            <a:endParaRPr lang="en-US" dirty="0"/>
          </a:p>
          <a:p>
            <a:pPr lvl="1"/>
            <a:endParaRPr lang="en-US" dirty="0"/>
          </a:p>
        </p:txBody>
      </p:sp>
    </p:spTree>
    <p:extLst>
      <p:ext uri="{BB962C8B-B14F-4D97-AF65-F5344CB8AC3E}">
        <p14:creationId xmlns:p14="http://schemas.microsoft.com/office/powerpoint/2010/main" val="10897478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A10B-7DDF-472A-AC7F-F18C5F97D9EF}"/>
              </a:ext>
            </a:extLst>
          </p:cNvPr>
          <p:cNvSpPr>
            <a:spLocks noGrp="1"/>
          </p:cNvSpPr>
          <p:nvPr>
            <p:ph type="title"/>
          </p:nvPr>
        </p:nvSpPr>
        <p:spPr/>
        <p:txBody>
          <a:bodyPr/>
          <a:lstStyle/>
          <a:p>
            <a:pPr algn="ctr"/>
            <a:r>
              <a:rPr lang="en-US" dirty="0"/>
              <a:t>Organizational Strategy</a:t>
            </a:r>
            <a:br>
              <a:rPr lang="en-US" dirty="0"/>
            </a:br>
            <a:r>
              <a:rPr lang="en-US" dirty="0"/>
              <a:t>SWOT</a:t>
            </a:r>
          </a:p>
        </p:txBody>
      </p:sp>
      <p:sp>
        <p:nvSpPr>
          <p:cNvPr id="3" name="Content Placeholder 2">
            <a:extLst>
              <a:ext uri="{FF2B5EF4-FFF2-40B4-BE49-F238E27FC236}">
                <a16:creationId xmlns:a16="http://schemas.microsoft.com/office/drawing/2014/main" id="{E26403F1-3750-45A4-9F66-9CF578DDA69E}"/>
              </a:ext>
            </a:extLst>
          </p:cNvPr>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Conduct situational analysis SWOT (continued)</a:t>
            </a:r>
          </a:p>
          <a:p>
            <a:pPr lvl="1"/>
            <a:r>
              <a:rPr lang="en-US" sz="2000" dirty="0">
                <a:latin typeface="Calibri" panose="020F0502020204030204" pitchFamily="34" charset="0"/>
                <a:cs typeface="Calibri" panose="020F0502020204030204" pitchFamily="34" charset="0"/>
              </a:rPr>
              <a:t>Shadow strategy task force – a committee within a company that analyzes the company’s own weaknesses to determine how competitors could exploit them for competitive advantage.</a:t>
            </a:r>
          </a:p>
          <a:p>
            <a:pPr lvl="1"/>
            <a:r>
              <a:rPr lang="en-US" sz="2000" dirty="0">
                <a:latin typeface="Calibri" panose="020F0502020204030204" pitchFamily="34" charset="0"/>
                <a:cs typeface="Calibri" panose="020F0502020204030204" pitchFamily="34" charset="0"/>
              </a:rPr>
              <a:t>Strategic group – a group of companies within an industry against which top managers compare, evaluate, and benchmark strategic threats and opportunities. </a:t>
            </a:r>
          </a:p>
          <a:p>
            <a:pPr lvl="2"/>
            <a:r>
              <a:rPr lang="en-US" sz="2000" dirty="0">
                <a:latin typeface="Calibri" panose="020F0502020204030204" pitchFamily="34" charset="0"/>
                <a:cs typeface="Calibri" panose="020F0502020204030204" pitchFamily="34" charset="0"/>
              </a:rPr>
              <a:t>Core firms – the central companies in a strategic group</a:t>
            </a:r>
          </a:p>
          <a:p>
            <a:pPr lvl="2"/>
            <a:r>
              <a:rPr lang="en-US" sz="2000" dirty="0">
                <a:latin typeface="Calibri" panose="020F0502020204030204" pitchFamily="34" charset="0"/>
                <a:cs typeface="Calibri" panose="020F0502020204030204" pitchFamily="34" charset="0"/>
              </a:rPr>
              <a:t>Secondary firms – the firms in a strategic group that follow strategies related to but somewhat different from those of the core group.</a:t>
            </a:r>
          </a:p>
          <a:p>
            <a:endParaRPr lang="en-US" dirty="0"/>
          </a:p>
        </p:txBody>
      </p:sp>
    </p:spTree>
    <p:extLst>
      <p:ext uri="{BB962C8B-B14F-4D97-AF65-F5344CB8AC3E}">
        <p14:creationId xmlns:p14="http://schemas.microsoft.com/office/powerpoint/2010/main" val="11458931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p>
        </p:txBody>
      </p:sp>
      <p:sp>
        <p:nvSpPr>
          <p:cNvPr id="3" name="Content Placeholder 2"/>
          <p:cNvSpPr>
            <a:spLocks noGrp="1"/>
          </p:cNvSpPr>
          <p:nvPr>
            <p:ph idx="1"/>
          </p:nvPr>
        </p:nvSpPr>
        <p:spPr/>
        <p:txBody>
          <a:bodyPr/>
          <a:lstStyle/>
          <a:p>
            <a:r>
              <a:rPr lang="en-US" sz="2000" dirty="0">
                <a:latin typeface="Calibri" panose="020F0502020204030204" pitchFamily="34" charset="0"/>
                <a:cs typeface="Calibri" panose="020F0502020204030204" pitchFamily="34" charset="0"/>
              </a:rPr>
              <a:t>III. Choose strategic alternatives</a:t>
            </a:r>
          </a:p>
          <a:p>
            <a:pPr lvl="1"/>
            <a:r>
              <a:rPr lang="en-US" sz="2000" dirty="0">
                <a:latin typeface="Calibri" panose="020F0502020204030204" pitchFamily="34" charset="0"/>
                <a:cs typeface="Calibri" panose="020F0502020204030204" pitchFamily="34" charset="0"/>
              </a:rPr>
              <a:t>Strategic reference points – the strategic </a:t>
            </a:r>
            <a:r>
              <a:rPr lang="en-US" sz="2000" b="1" dirty="0">
                <a:latin typeface="Calibri" panose="020F0502020204030204" pitchFamily="34" charset="0"/>
                <a:cs typeface="Calibri" panose="020F0502020204030204" pitchFamily="34" charset="0"/>
              </a:rPr>
              <a:t>targets that managers use </a:t>
            </a:r>
            <a:r>
              <a:rPr lang="en-US" sz="2000" dirty="0">
                <a:latin typeface="Calibri" panose="020F0502020204030204" pitchFamily="34" charset="0"/>
                <a:cs typeface="Calibri" panose="020F0502020204030204" pitchFamily="34" charset="0"/>
              </a:rPr>
              <a:t>to measure whether a firm has developed the core competencies it needs to achieve a sustainable competitive advantage.</a:t>
            </a:r>
          </a:p>
          <a:p>
            <a:pPr lvl="2"/>
            <a:r>
              <a:rPr lang="en-US" sz="2000" dirty="0">
                <a:latin typeface="Calibri" panose="020F0502020204030204" pitchFamily="34" charset="0"/>
                <a:cs typeface="Calibri" panose="020F0502020204030204" pitchFamily="34" charset="0"/>
              </a:rPr>
              <a:t>Risk-avoiding strategy (protect a competitive advantage)</a:t>
            </a:r>
          </a:p>
          <a:p>
            <a:pPr lvl="2"/>
            <a:r>
              <a:rPr lang="en-US" sz="2000" dirty="0">
                <a:latin typeface="Calibri" panose="020F0502020204030204" pitchFamily="34" charset="0"/>
                <a:cs typeface="Calibri" panose="020F0502020204030204" pitchFamily="34" charset="0"/>
              </a:rPr>
              <a:t>Risk-seeking strategy (extend or create a competitive advantage)</a:t>
            </a:r>
          </a:p>
          <a:p>
            <a:pPr lvl="2"/>
            <a:r>
              <a:rPr lang="en-US" sz="2000" dirty="0">
                <a:latin typeface="Calibri" panose="020F0502020204030204" pitchFamily="34" charset="0"/>
                <a:cs typeface="Calibri" panose="020F0502020204030204" pitchFamily="34" charset="0"/>
              </a:rPr>
              <a:t>Actively changing and adjusting the strategic reference point </a:t>
            </a:r>
          </a:p>
          <a:p>
            <a:pPr lvl="2"/>
            <a:r>
              <a:rPr lang="en-US" sz="2000" b="1" dirty="0">
                <a:latin typeface="Calibri" panose="020F0502020204030204" pitchFamily="34" charset="0"/>
                <a:cs typeface="Calibri" panose="020F0502020204030204" pitchFamily="34" charset="0"/>
              </a:rPr>
              <a:t>Effective organizations will frequently revise their strategic reference points </a:t>
            </a:r>
            <a:r>
              <a:rPr lang="en-US" sz="2000" dirty="0">
                <a:latin typeface="Calibri" panose="020F0502020204030204" pitchFamily="34" charset="0"/>
                <a:cs typeface="Calibri" panose="020F0502020204030204" pitchFamily="34" charset="0"/>
              </a:rPr>
              <a:t>to better focus managers on new challenges and opportunities that occur in ever changing business environments.</a:t>
            </a:r>
          </a:p>
          <a:p>
            <a:endParaRPr lang="en-US" dirty="0"/>
          </a:p>
        </p:txBody>
      </p:sp>
    </p:spTree>
    <p:extLst>
      <p:ext uri="{BB962C8B-B14F-4D97-AF65-F5344CB8AC3E}">
        <p14:creationId xmlns:p14="http://schemas.microsoft.com/office/powerpoint/2010/main" val="1405062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br>
              <a:rPr lang="en-US" dirty="0"/>
            </a:br>
            <a:r>
              <a:rPr lang="en-US" dirty="0">
                <a:latin typeface="Calibri" panose="020F0502020204030204" pitchFamily="34" charset="0"/>
                <a:cs typeface="Calibri" panose="020F0502020204030204" pitchFamily="34" charset="0"/>
              </a:rPr>
              <a:t>Corporate Level Strategy</a:t>
            </a:r>
            <a:endParaRPr lang="en-US" dirty="0"/>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Corporate Level Strategy – the overall organizational strategy that addresses the questions:</a:t>
            </a:r>
          </a:p>
          <a:p>
            <a:pPr marL="0" indent="0">
              <a:buNone/>
            </a:pPr>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What business or businesses are we in or should we be in?</a:t>
            </a:r>
          </a:p>
          <a:p>
            <a:pPr lvl="1"/>
            <a:r>
              <a:rPr lang="en-US" sz="2400" dirty="0">
                <a:latin typeface="Calibri" panose="020F0502020204030204" pitchFamily="34" charset="0"/>
                <a:cs typeface="Calibri" panose="020F0502020204030204" pitchFamily="34" charset="0"/>
              </a:rPr>
              <a:t>How should we compete in this industry?</a:t>
            </a:r>
          </a:p>
          <a:p>
            <a:pPr lvl="1"/>
            <a:r>
              <a:rPr lang="en-US" sz="2400" dirty="0">
                <a:latin typeface="Calibri" panose="020F0502020204030204" pitchFamily="34" charset="0"/>
                <a:cs typeface="Calibri" panose="020F0502020204030204" pitchFamily="34" charset="0"/>
              </a:rPr>
              <a:t>Who are our competitors, and how should we respond to them?</a:t>
            </a:r>
          </a:p>
          <a:p>
            <a:pPr marL="0" indent="0">
              <a:buNone/>
            </a:pPr>
            <a:endParaRPr lang="en-US" dirty="0"/>
          </a:p>
        </p:txBody>
      </p:sp>
    </p:spTree>
    <p:extLst>
      <p:ext uri="{BB962C8B-B14F-4D97-AF65-F5344CB8AC3E}">
        <p14:creationId xmlns:p14="http://schemas.microsoft.com/office/powerpoint/2010/main" val="34352472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A0A4C-BC56-4E4E-9E6E-A740D4DAFCDD}"/>
              </a:ext>
            </a:extLst>
          </p:cNvPr>
          <p:cNvSpPr>
            <a:spLocks noGrp="1"/>
          </p:cNvSpPr>
          <p:nvPr>
            <p:ph type="title"/>
          </p:nvPr>
        </p:nvSpPr>
        <p:spPr/>
        <p:txBody>
          <a:bodyPr/>
          <a:lstStyle/>
          <a:p>
            <a:pPr algn="ctr"/>
            <a:r>
              <a:rPr lang="en-US" dirty="0"/>
              <a:t>Organizational Strategy</a:t>
            </a:r>
            <a:br>
              <a:rPr lang="en-US" dirty="0"/>
            </a:br>
            <a:r>
              <a:rPr lang="en-US" dirty="0">
                <a:latin typeface="Calibri" panose="020F0502020204030204" pitchFamily="34" charset="0"/>
                <a:cs typeface="Calibri" panose="020F0502020204030204" pitchFamily="34" charset="0"/>
              </a:rPr>
              <a:t>Corporate Level Strategy</a:t>
            </a:r>
            <a:endParaRPr lang="en-US" dirty="0"/>
          </a:p>
        </p:txBody>
      </p:sp>
      <p:sp>
        <p:nvSpPr>
          <p:cNvPr id="3" name="Content Placeholder 2">
            <a:extLst>
              <a:ext uri="{FF2B5EF4-FFF2-40B4-BE49-F238E27FC236}">
                <a16:creationId xmlns:a16="http://schemas.microsoft.com/office/drawing/2014/main" id="{118B3CB9-9BD9-49AC-AA4F-A0D24072C1A0}"/>
              </a:ext>
            </a:extLst>
          </p:cNvPr>
          <p:cNvSpPr>
            <a:spLocks noGrp="1"/>
          </p:cNvSpPr>
          <p:nvPr>
            <p:ph idx="1"/>
          </p:nvPr>
        </p:nvSpPr>
        <p:spPr/>
        <p:txBody>
          <a:bodyPr>
            <a:normAutofit/>
          </a:bodyPr>
          <a:lstStyle/>
          <a:p>
            <a:pPr lvl="1"/>
            <a:r>
              <a:rPr lang="en-US" sz="2400" b="1" dirty="0">
                <a:latin typeface="Calibri" panose="020F0502020204030204" pitchFamily="34" charset="0"/>
                <a:cs typeface="Calibri" panose="020F0502020204030204" pitchFamily="34" charset="0"/>
              </a:rPr>
              <a:t>Portfolio strategy </a:t>
            </a:r>
            <a:r>
              <a:rPr lang="en-US" sz="2400" dirty="0">
                <a:latin typeface="Calibri" panose="020F0502020204030204" pitchFamily="34" charset="0"/>
                <a:cs typeface="Calibri" panose="020F0502020204030204" pitchFamily="34" charset="0"/>
              </a:rPr>
              <a:t>– Risk minimization through business diversification. The more businesses in which a company competes the smaller its overall chance of failing (</a:t>
            </a:r>
            <a:r>
              <a:rPr lang="en-US" sz="2400" dirty="0">
                <a:latin typeface="Calibri" panose="020F0502020204030204" pitchFamily="34" charset="0"/>
                <a:cs typeface="Calibri" panose="020F0502020204030204" pitchFamily="34" charset="0"/>
                <a:hlinkClick r:id="rId2"/>
              </a:rPr>
              <a:t>Berkshire Hathaway</a:t>
            </a:r>
            <a:r>
              <a:rPr lang="en-US" sz="2400" dirty="0">
                <a:latin typeface="Calibri" panose="020F0502020204030204" pitchFamily="34" charset="0"/>
                <a:cs typeface="Calibri" panose="020F0502020204030204" pitchFamily="34" charset="0"/>
              </a:rPr>
              <a:t>, AT&amp;T). </a:t>
            </a:r>
          </a:p>
          <a:p>
            <a:pPr lvl="2"/>
            <a:r>
              <a:rPr lang="en-US" sz="2200" b="1" dirty="0">
                <a:latin typeface="Calibri" panose="020F0502020204030204" pitchFamily="34" charset="0"/>
                <a:cs typeface="Calibri" panose="020F0502020204030204" pitchFamily="34" charset="0"/>
                <a:hlinkClick r:id="rId3"/>
              </a:rPr>
              <a:t>Diversification</a:t>
            </a:r>
            <a:r>
              <a:rPr lang="en-US" sz="2200" dirty="0">
                <a:latin typeface="Calibri" panose="020F0502020204030204" pitchFamily="34" charset="0"/>
                <a:cs typeface="Calibri" panose="020F0502020204030204" pitchFamily="34" charset="0"/>
              </a:rPr>
              <a:t> – reduce risk by buying a variety of items (stocks or businesses) so that the failure of one doesn’t doom the entire portfolio. It could theoretically reduce risk even more with </a:t>
            </a:r>
            <a:r>
              <a:rPr lang="en-US" sz="2200" b="1" dirty="0">
                <a:latin typeface="Calibri" panose="020F0502020204030204" pitchFamily="34" charset="0"/>
                <a:cs typeface="Calibri" panose="020F0502020204030204" pitchFamily="34" charset="0"/>
              </a:rPr>
              <a:t>unrelated diversification</a:t>
            </a:r>
            <a:r>
              <a:rPr lang="en-US" sz="2200" dirty="0">
                <a:latin typeface="Calibri" panose="020F0502020204030204" pitchFamily="34" charset="0"/>
                <a:cs typeface="Calibri" panose="020F0502020204030204" pitchFamily="34" charset="0"/>
              </a:rPr>
              <a:t> by building or acquiring new businesses.</a:t>
            </a:r>
          </a:p>
          <a:p>
            <a:pPr lvl="1"/>
            <a:r>
              <a:rPr lang="en-US" sz="2400" b="1" dirty="0">
                <a:latin typeface="Calibri" panose="020F0502020204030204" pitchFamily="34" charset="0"/>
                <a:cs typeface="Calibri" panose="020F0502020204030204" pitchFamily="34" charset="0"/>
              </a:rPr>
              <a:t>Acquisition</a:t>
            </a:r>
            <a:r>
              <a:rPr lang="en-US" sz="2400" dirty="0">
                <a:latin typeface="Calibri" panose="020F0502020204030204" pitchFamily="34" charset="0"/>
                <a:cs typeface="Calibri" panose="020F0502020204030204" pitchFamily="34" charset="0"/>
              </a:rPr>
              <a:t> – the purchase of a company by another company</a:t>
            </a:r>
          </a:p>
          <a:p>
            <a:endParaRPr lang="en-US" dirty="0"/>
          </a:p>
        </p:txBody>
      </p:sp>
    </p:spTree>
    <p:extLst>
      <p:ext uri="{BB962C8B-B14F-4D97-AF65-F5344CB8AC3E}">
        <p14:creationId xmlns:p14="http://schemas.microsoft.com/office/powerpoint/2010/main" val="16244083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84835"/>
            <a:ext cx="8596668" cy="1320800"/>
          </a:xfrm>
        </p:spPr>
        <p:txBody>
          <a:bodyPr/>
          <a:lstStyle/>
          <a:p>
            <a:pPr algn="ctr"/>
            <a:r>
              <a:rPr lang="en-US" dirty="0"/>
              <a:t>Organizational Strategy</a:t>
            </a:r>
            <a:br>
              <a:rPr lang="en-US" dirty="0"/>
            </a:br>
            <a:r>
              <a:rPr lang="en-US" dirty="0">
                <a:latin typeface="Calibri" panose="020F0502020204030204" pitchFamily="34" charset="0"/>
                <a:cs typeface="Calibri" panose="020F0502020204030204" pitchFamily="34" charset="0"/>
              </a:rPr>
              <a:t>Corporate Level Strategy</a:t>
            </a:r>
            <a:endParaRPr lang="en-US" dirty="0"/>
          </a:p>
        </p:txBody>
      </p:sp>
      <p:sp>
        <p:nvSpPr>
          <p:cNvPr id="3" name="Content Placeholder 2"/>
          <p:cNvSpPr>
            <a:spLocks noGrp="1"/>
          </p:cNvSpPr>
          <p:nvPr>
            <p:ph idx="1"/>
          </p:nvPr>
        </p:nvSpPr>
        <p:spPr/>
        <p:txBody>
          <a:bodyPr>
            <a:normAutofit lnSpcReduction="10000"/>
          </a:bodyPr>
          <a:lstStyle/>
          <a:p>
            <a:pPr lvl="1"/>
            <a:r>
              <a:rPr lang="en-US" sz="2000" dirty="0">
                <a:latin typeface="Calibri" panose="020F0502020204030204" pitchFamily="34" charset="0"/>
                <a:cs typeface="Calibri" panose="020F0502020204030204" pitchFamily="34" charset="0"/>
              </a:rPr>
              <a:t>BCG Matrix – categorizes business by growth rate and relative market share and helps managers decide how to invest funds</a:t>
            </a:r>
          </a:p>
          <a:p>
            <a:pPr lvl="1"/>
            <a:r>
              <a:rPr lang="en-US" sz="2000" b="1" dirty="0">
                <a:latin typeface="Calibri" panose="020F0502020204030204" pitchFamily="34" charset="0"/>
                <a:cs typeface="Calibri" panose="020F0502020204030204" pitchFamily="34" charset="0"/>
              </a:rPr>
              <a:t>Star</a:t>
            </a:r>
            <a:r>
              <a:rPr lang="en-US" sz="2000" dirty="0">
                <a:latin typeface="Calibri" panose="020F0502020204030204" pitchFamily="34" charset="0"/>
                <a:cs typeface="Calibri" panose="020F0502020204030204" pitchFamily="34" charset="0"/>
              </a:rPr>
              <a:t> – large share of a fast growing market</a:t>
            </a:r>
          </a:p>
          <a:p>
            <a:pPr lvl="1"/>
            <a:r>
              <a:rPr lang="en-US" sz="2000" b="1" dirty="0">
                <a:latin typeface="Calibri" panose="020F0502020204030204" pitchFamily="34" charset="0"/>
                <a:cs typeface="Calibri" panose="020F0502020204030204" pitchFamily="34" charset="0"/>
              </a:rPr>
              <a:t>Question Mark </a:t>
            </a:r>
            <a:r>
              <a:rPr lang="en-US" sz="2000" dirty="0">
                <a:latin typeface="Calibri" panose="020F0502020204030204" pitchFamily="34" charset="0"/>
                <a:cs typeface="Calibri" panose="020F0502020204030204" pitchFamily="34" charset="0"/>
              </a:rPr>
              <a:t>– small share of a fast growing market</a:t>
            </a:r>
          </a:p>
          <a:p>
            <a:pPr lvl="1"/>
            <a:r>
              <a:rPr lang="en-US" sz="2000" b="1" dirty="0">
                <a:latin typeface="Calibri" panose="020F0502020204030204" pitchFamily="34" charset="0"/>
                <a:cs typeface="Calibri" panose="020F0502020204030204" pitchFamily="34" charset="0"/>
              </a:rPr>
              <a:t>Cash Cow </a:t>
            </a:r>
            <a:r>
              <a:rPr lang="en-US" sz="2000" dirty="0">
                <a:latin typeface="Calibri" panose="020F0502020204030204" pitchFamily="34" charset="0"/>
                <a:cs typeface="Calibri" panose="020F0502020204030204" pitchFamily="34" charset="0"/>
              </a:rPr>
              <a:t>– large share of a slow growing market</a:t>
            </a:r>
          </a:p>
          <a:p>
            <a:pPr lvl="1"/>
            <a:r>
              <a:rPr lang="en-US" sz="2000" b="1" dirty="0">
                <a:latin typeface="Calibri" panose="020F0502020204030204" pitchFamily="34" charset="0"/>
                <a:cs typeface="Calibri" panose="020F0502020204030204" pitchFamily="34" charset="0"/>
              </a:rPr>
              <a:t>Dogs</a:t>
            </a:r>
            <a:r>
              <a:rPr lang="en-US" sz="2000" dirty="0">
                <a:latin typeface="Calibri" panose="020F0502020204030204" pitchFamily="34" charset="0"/>
                <a:cs typeface="Calibri" panose="020F0502020204030204" pitchFamily="34" charset="0"/>
              </a:rPr>
              <a:t> – small share of a slow-growing market</a:t>
            </a:r>
          </a:p>
          <a:p>
            <a:pPr lvl="1"/>
            <a:r>
              <a:rPr lang="en-US" sz="2000" i="1" dirty="0">
                <a:latin typeface="Calibri" panose="020F0502020204030204" pitchFamily="34" charset="0"/>
                <a:cs typeface="Calibri" panose="020F0502020204030204" pitchFamily="34" charset="0"/>
              </a:rPr>
              <a:t>Overreliance on BCG can lead to strategic errors such as not investing enough in cash cows.</a:t>
            </a:r>
          </a:p>
          <a:p>
            <a:pPr lvl="1"/>
            <a:r>
              <a:rPr lang="en-US" sz="2000" b="1" dirty="0">
                <a:latin typeface="Calibri" panose="020F0502020204030204" pitchFamily="34" charset="0"/>
                <a:cs typeface="Calibri" panose="020F0502020204030204" pitchFamily="34" charset="0"/>
              </a:rPr>
              <a:t>Related diversification </a:t>
            </a:r>
            <a:r>
              <a:rPr lang="en-US" sz="2000" dirty="0">
                <a:latin typeface="Calibri" panose="020F0502020204030204" pitchFamily="34" charset="0"/>
                <a:cs typeface="Calibri" panose="020F0502020204030204" pitchFamily="34" charset="0"/>
              </a:rPr>
              <a:t>– creating or acquiring companies that share similar products, manufacturing, marketing, technology, or cultures.</a:t>
            </a:r>
          </a:p>
          <a:p>
            <a:pPr lvl="1"/>
            <a:endParaRPr lang="en-US" dirty="0"/>
          </a:p>
        </p:txBody>
      </p:sp>
    </p:spTree>
    <p:extLst>
      <p:ext uri="{BB962C8B-B14F-4D97-AF65-F5344CB8AC3E}">
        <p14:creationId xmlns:p14="http://schemas.microsoft.com/office/powerpoint/2010/main" val="14016806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br>
              <a:rPr lang="en-US" dirty="0"/>
            </a:br>
            <a:r>
              <a:rPr lang="en-US" dirty="0"/>
              <a:t>Grand strategy</a:t>
            </a:r>
          </a:p>
        </p:txBody>
      </p:sp>
      <p:sp>
        <p:nvSpPr>
          <p:cNvPr id="3" name="Content Placeholder 2"/>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Grand strategy – a broad strategic plan used to help an organization achieve its strategic goals.</a:t>
            </a:r>
          </a:p>
          <a:p>
            <a:pPr lvl="1"/>
            <a:r>
              <a:rPr lang="en-US" sz="2000" dirty="0">
                <a:latin typeface="Calibri" panose="020F0502020204030204" pitchFamily="34" charset="0"/>
                <a:cs typeface="Calibri" panose="020F0502020204030204" pitchFamily="34" charset="0"/>
              </a:rPr>
              <a:t>Growth strategy – focuses on increasing profits, revenues, market share, or the number of places in which a company does business</a:t>
            </a:r>
          </a:p>
          <a:p>
            <a:pPr lvl="1"/>
            <a:r>
              <a:rPr lang="en-US" sz="2000" dirty="0">
                <a:latin typeface="Calibri" panose="020F0502020204030204" pitchFamily="34" charset="0"/>
                <a:cs typeface="Calibri" panose="020F0502020204030204" pitchFamily="34" charset="0"/>
              </a:rPr>
              <a:t>Stability strategy – focuses on improving the way in which a company sells the same products or services to the same customers.</a:t>
            </a:r>
          </a:p>
          <a:p>
            <a:pPr lvl="1"/>
            <a:r>
              <a:rPr lang="en-US" sz="2000" dirty="0">
                <a:latin typeface="Calibri" panose="020F0502020204030204" pitchFamily="34" charset="0"/>
                <a:cs typeface="Calibri" panose="020F0502020204030204" pitchFamily="34" charset="0"/>
              </a:rPr>
              <a:t>Retrenchment  - focusses on turning around very poor performance by shrinking the size or scope of the business.</a:t>
            </a:r>
          </a:p>
          <a:p>
            <a:pPr lvl="1"/>
            <a:r>
              <a:rPr lang="en-US" sz="2000" dirty="0">
                <a:latin typeface="Calibri" panose="020F0502020204030204" pitchFamily="34" charset="0"/>
                <a:cs typeface="Calibri" panose="020F0502020204030204" pitchFamily="34" charset="0"/>
              </a:rPr>
              <a:t>Recovery – strategic action taken after retrenchment to return to a growth strategy.</a:t>
            </a:r>
          </a:p>
        </p:txBody>
      </p:sp>
    </p:spTree>
    <p:extLst>
      <p:ext uri="{BB962C8B-B14F-4D97-AF65-F5344CB8AC3E}">
        <p14:creationId xmlns:p14="http://schemas.microsoft.com/office/powerpoint/2010/main" val="34869706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br>
              <a:rPr lang="en-US" dirty="0"/>
            </a:br>
            <a:r>
              <a:rPr lang="en-US" dirty="0">
                <a:latin typeface="Calibri" panose="020F0502020204030204" pitchFamily="34" charset="0"/>
                <a:cs typeface="Calibri" panose="020F0502020204030204" pitchFamily="34" charset="0"/>
              </a:rPr>
              <a:t>Industry Level Strategy</a:t>
            </a:r>
            <a:endParaRPr lang="en-US" dirty="0"/>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How should we compete in this industry?</a:t>
            </a:r>
          </a:p>
          <a:p>
            <a:r>
              <a:rPr lang="en-US" sz="2400" b="1" dirty="0">
                <a:latin typeface="Calibri" panose="020F0502020204030204" pitchFamily="34" charset="0"/>
                <a:cs typeface="Calibri" panose="020F0502020204030204" pitchFamily="34" charset="0"/>
                <a:hlinkClick r:id="rId3"/>
              </a:rPr>
              <a:t>Porter’s Five Industry Forces</a:t>
            </a:r>
            <a:endParaRPr lang="en-US" sz="2400" b="1"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Character of the rivalry </a:t>
            </a:r>
          </a:p>
          <a:p>
            <a:pPr lvl="1"/>
            <a:r>
              <a:rPr lang="en-US" sz="2400" dirty="0">
                <a:latin typeface="Calibri" panose="020F0502020204030204" pitchFamily="34" charset="0"/>
                <a:cs typeface="Calibri" panose="020F0502020204030204" pitchFamily="34" charset="0"/>
              </a:rPr>
              <a:t>Threat of new entrants</a:t>
            </a:r>
          </a:p>
          <a:p>
            <a:pPr lvl="1"/>
            <a:r>
              <a:rPr lang="en-US" sz="2400" dirty="0">
                <a:latin typeface="Calibri" panose="020F0502020204030204" pitchFamily="34" charset="0"/>
                <a:cs typeface="Calibri" panose="020F0502020204030204" pitchFamily="34" charset="0"/>
              </a:rPr>
              <a:t>Threat of substitute products or services</a:t>
            </a:r>
          </a:p>
          <a:p>
            <a:pPr lvl="1"/>
            <a:r>
              <a:rPr lang="en-US" sz="2400" dirty="0">
                <a:latin typeface="Calibri" panose="020F0502020204030204" pitchFamily="34" charset="0"/>
                <a:cs typeface="Calibri" panose="020F0502020204030204" pitchFamily="34" charset="0"/>
              </a:rPr>
              <a:t>Bargaining power of suppliers</a:t>
            </a:r>
          </a:p>
          <a:p>
            <a:pPr lvl="1"/>
            <a:r>
              <a:rPr lang="en-US" sz="2400" dirty="0">
                <a:latin typeface="Calibri" panose="020F0502020204030204" pitchFamily="34" charset="0"/>
                <a:cs typeface="Calibri" panose="020F0502020204030204" pitchFamily="34" charset="0"/>
              </a:rPr>
              <a:t>Bargaining power of buyers</a:t>
            </a:r>
          </a:p>
          <a:p>
            <a:endParaRPr lang="en-US" dirty="0"/>
          </a:p>
        </p:txBody>
      </p:sp>
    </p:spTree>
    <p:extLst>
      <p:ext uri="{BB962C8B-B14F-4D97-AF65-F5344CB8AC3E}">
        <p14:creationId xmlns:p14="http://schemas.microsoft.com/office/powerpoint/2010/main" val="4078399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Organizational Strategy</a:t>
            </a:r>
            <a:br>
              <a:rPr lang="en-US" dirty="0"/>
            </a:br>
            <a:r>
              <a:rPr lang="en-US" dirty="0">
                <a:latin typeface="Calibri" panose="020F0502020204030204" pitchFamily="34" charset="0"/>
                <a:cs typeface="Calibri" panose="020F0502020204030204" pitchFamily="34" charset="0"/>
              </a:rPr>
              <a:t>Positioning strategies</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a:xfrm>
            <a:off x="677334" y="1772118"/>
            <a:ext cx="8596668" cy="3880773"/>
          </a:xfrm>
        </p:spPr>
        <p:txBody>
          <a:bodyPr>
            <a:noAutofit/>
          </a:bodyPr>
          <a:lstStyle/>
          <a:p>
            <a:pPr lvl="1"/>
            <a:r>
              <a:rPr lang="en-US" sz="2000" b="1" dirty="0">
                <a:latin typeface="Calibri" panose="020F0502020204030204" pitchFamily="34" charset="0"/>
                <a:cs typeface="Calibri" panose="020F0502020204030204" pitchFamily="34" charset="0"/>
              </a:rPr>
              <a:t>Cost leadership </a:t>
            </a:r>
            <a:r>
              <a:rPr lang="en-US" sz="2000" dirty="0">
                <a:latin typeface="Calibri" panose="020F0502020204030204" pitchFamily="34" charset="0"/>
                <a:cs typeface="Calibri" panose="020F0502020204030204" pitchFamily="34" charset="0"/>
              </a:rPr>
              <a:t>– producing a product or service of acceptable quality at consistently lower production costs than competitors can, so that the firm can offer the product or service at the lowest price in the industry.</a:t>
            </a:r>
          </a:p>
          <a:p>
            <a:pPr lvl="1"/>
            <a:r>
              <a:rPr lang="en-US" sz="2000" b="1" dirty="0">
                <a:latin typeface="Calibri" panose="020F0502020204030204" pitchFamily="34" charset="0"/>
                <a:cs typeface="Calibri" panose="020F0502020204030204" pitchFamily="34" charset="0"/>
              </a:rPr>
              <a:t>Differentiation</a:t>
            </a:r>
            <a:r>
              <a:rPr lang="en-US" sz="2000" dirty="0">
                <a:latin typeface="Calibri" panose="020F0502020204030204" pitchFamily="34" charset="0"/>
                <a:cs typeface="Calibri" panose="020F0502020204030204" pitchFamily="34" charset="0"/>
              </a:rPr>
              <a:t> – positioning strategy of providing a product or service that is sufficiently different from competitors offerings that customers are willing to pay a premium price for it.</a:t>
            </a:r>
          </a:p>
          <a:p>
            <a:pPr lvl="1"/>
            <a:r>
              <a:rPr lang="en-US" sz="2000" b="1" dirty="0">
                <a:latin typeface="Calibri" panose="020F0502020204030204" pitchFamily="34" charset="0"/>
                <a:cs typeface="Calibri" panose="020F0502020204030204" pitchFamily="34" charset="0"/>
              </a:rPr>
              <a:t>Focus strategy </a:t>
            </a:r>
            <a:r>
              <a:rPr lang="en-US" sz="2000" dirty="0">
                <a:latin typeface="Calibri" panose="020F0502020204030204" pitchFamily="34" charset="0"/>
                <a:cs typeface="Calibri" panose="020F0502020204030204" pitchFamily="34" charset="0"/>
              </a:rPr>
              <a:t>– positioning strategy of using cost leadership or differentiation to produce a specialized product or service for a limited,  specially targeted group of customers in a particular geographic region or market segment.</a:t>
            </a:r>
          </a:p>
        </p:txBody>
      </p:sp>
    </p:spTree>
    <p:extLst>
      <p:ext uri="{BB962C8B-B14F-4D97-AF65-F5344CB8AC3E}">
        <p14:creationId xmlns:p14="http://schemas.microsoft.com/office/powerpoint/2010/main" val="24159616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Organizational Strategy</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Adaptive Strategies</a:t>
            </a:r>
          </a:p>
        </p:txBody>
      </p:sp>
      <p:sp>
        <p:nvSpPr>
          <p:cNvPr id="3" name="Content Placeholder 2"/>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Choosing a strategy best fitted to the organizations external environment</a:t>
            </a:r>
          </a:p>
          <a:p>
            <a:pPr lvl="1"/>
            <a:r>
              <a:rPr lang="en-US" sz="2000" b="1" dirty="0">
                <a:latin typeface="Calibri" panose="020F0502020204030204" pitchFamily="34" charset="0"/>
                <a:cs typeface="Calibri" panose="020F0502020204030204" pitchFamily="34" charset="0"/>
              </a:rPr>
              <a:t>Defenders</a:t>
            </a:r>
            <a:r>
              <a:rPr lang="en-US" sz="2000" dirty="0">
                <a:latin typeface="Calibri" panose="020F0502020204030204" pitchFamily="34" charset="0"/>
                <a:cs typeface="Calibri" panose="020F0502020204030204" pitchFamily="34" charset="0"/>
              </a:rPr>
              <a:t> – moderate, steady growth through offering a limited range of high quality products and services to a well defined set of customers</a:t>
            </a:r>
          </a:p>
          <a:p>
            <a:pPr lvl="1"/>
            <a:r>
              <a:rPr lang="en-US" sz="2000" b="1" dirty="0">
                <a:latin typeface="Calibri" panose="020F0502020204030204" pitchFamily="34" charset="0"/>
                <a:cs typeface="Calibri" panose="020F0502020204030204" pitchFamily="34" charset="0"/>
              </a:rPr>
              <a:t>Prospectors</a:t>
            </a:r>
            <a:r>
              <a:rPr lang="en-US" sz="2000" dirty="0">
                <a:latin typeface="Calibri" panose="020F0502020204030204" pitchFamily="34" charset="0"/>
                <a:cs typeface="Calibri" panose="020F0502020204030204" pitchFamily="34" charset="0"/>
              </a:rPr>
              <a:t> – fast growth by searching for new market opportunities, encouraging risk taking, and being the first to bring innovative new products to market</a:t>
            </a:r>
          </a:p>
          <a:p>
            <a:pPr lvl="1"/>
            <a:r>
              <a:rPr lang="en-US" sz="2000" b="1" dirty="0">
                <a:latin typeface="Calibri" panose="020F0502020204030204" pitchFamily="34" charset="0"/>
                <a:cs typeface="Calibri" panose="020F0502020204030204" pitchFamily="34" charset="0"/>
              </a:rPr>
              <a:t>Analyzers</a:t>
            </a:r>
            <a:r>
              <a:rPr lang="en-US" sz="2000" dirty="0">
                <a:latin typeface="Calibri" panose="020F0502020204030204" pitchFamily="34" charset="0"/>
                <a:cs typeface="Calibri" panose="020F0502020204030204" pitchFamily="34" charset="0"/>
              </a:rPr>
              <a:t> – Following or imitating the proven success of prospectors</a:t>
            </a:r>
          </a:p>
          <a:p>
            <a:pPr lvl="1"/>
            <a:r>
              <a:rPr lang="en-US" sz="2000" b="1" dirty="0">
                <a:latin typeface="Calibri" panose="020F0502020204030204" pitchFamily="34" charset="0"/>
                <a:cs typeface="Calibri" panose="020F0502020204030204" pitchFamily="34" charset="0"/>
              </a:rPr>
              <a:t>Reactors</a:t>
            </a:r>
            <a:r>
              <a:rPr lang="en-US" sz="2000" dirty="0">
                <a:latin typeface="Calibri" panose="020F0502020204030204" pitchFamily="34" charset="0"/>
                <a:cs typeface="Calibri" panose="020F0502020204030204" pitchFamily="34" charset="0"/>
              </a:rPr>
              <a:t> – Companies that react to changes in the external environment after they occur. Usually leads to failure.</a:t>
            </a:r>
          </a:p>
          <a:p>
            <a:pPr marL="0" indent="0">
              <a:buNone/>
            </a:pPr>
            <a:endParaRPr lang="en-US" dirty="0"/>
          </a:p>
          <a:p>
            <a:endParaRPr lang="en-US" dirty="0"/>
          </a:p>
        </p:txBody>
      </p:sp>
    </p:spTree>
    <p:extLst>
      <p:ext uri="{BB962C8B-B14F-4D97-AF65-F5344CB8AC3E}">
        <p14:creationId xmlns:p14="http://schemas.microsoft.com/office/powerpoint/2010/main" val="20851315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Organizational Strategy</a:t>
            </a:r>
          </a:p>
        </p:txBody>
      </p:sp>
      <p:sp>
        <p:nvSpPr>
          <p:cNvPr id="3" name="Content Placeholder 2"/>
          <p:cNvSpPr>
            <a:spLocks noGrp="1"/>
          </p:cNvSpPr>
          <p:nvPr>
            <p:ph idx="1"/>
          </p:nvPr>
        </p:nvSpPr>
        <p:spPr/>
        <p:txBody>
          <a:bodyPr>
            <a:noAutofit/>
          </a:bodyPr>
          <a:lstStyle/>
          <a:p>
            <a:r>
              <a:rPr lang="en-US" sz="2400" dirty="0">
                <a:latin typeface="Calibri" panose="020F0502020204030204" pitchFamily="34" charset="0"/>
                <a:cs typeface="Calibri" panose="020F0502020204030204" pitchFamily="34" charset="0"/>
              </a:rPr>
              <a:t>Firm Level Strategies – Direct Competition</a:t>
            </a:r>
          </a:p>
          <a:p>
            <a:pPr marL="0" indent="0">
              <a:buNone/>
            </a:pPr>
            <a:endParaRPr lang="en-US" sz="2400" dirty="0">
              <a:latin typeface="Calibri" panose="020F0502020204030204" pitchFamily="34" charset="0"/>
              <a:cs typeface="Calibri" panose="020F0502020204030204" pitchFamily="34" charset="0"/>
            </a:endParaRPr>
          </a:p>
          <a:p>
            <a:pPr lvl="2"/>
            <a:r>
              <a:rPr lang="en-US" sz="2400" dirty="0">
                <a:latin typeface="Calibri" panose="020F0502020204030204" pitchFamily="34" charset="0"/>
                <a:cs typeface="Calibri" panose="020F0502020204030204" pitchFamily="34" charset="0"/>
              </a:rPr>
              <a:t>Market Commonality – the degree to which two companies have overlapping products, services, or customers in multiple markets  (McDonald’s / Burger King)</a:t>
            </a:r>
          </a:p>
          <a:p>
            <a:pPr lvl="2"/>
            <a:r>
              <a:rPr lang="en-US" sz="2400" dirty="0">
                <a:latin typeface="Calibri" panose="020F0502020204030204" pitchFamily="34" charset="0"/>
                <a:cs typeface="Calibri" panose="020F0502020204030204" pitchFamily="34" charset="0"/>
              </a:rPr>
              <a:t>Resource Similarity – The extent to  which a competitor has similar amounts and kinds of resources.</a:t>
            </a:r>
          </a:p>
        </p:txBody>
      </p:sp>
    </p:spTree>
    <p:extLst>
      <p:ext uri="{BB962C8B-B14F-4D97-AF65-F5344CB8AC3E}">
        <p14:creationId xmlns:p14="http://schemas.microsoft.com/office/powerpoint/2010/main" val="10772317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BC6937-2275-47B1-A5E4-B65A737A4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800" y="0"/>
            <a:ext cx="9144000" cy="6858000"/>
          </a:xfrm>
          <a:prstGeom prst="rect">
            <a:avLst/>
          </a:prstGeom>
        </p:spPr>
      </p:pic>
    </p:spTree>
    <p:extLst>
      <p:ext uri="{BB962C8B-B14F-4D97-AF65-F5344CB8AC3E}">
        <p14:creationId xmlns:p14="http://schemas.microsoft.com/office/powerpoint/2010/main" val="37942191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9E1CD-E653-4CB4-8D22-00988CCFFF13}"/>
              </a:ext>
            </a:extLst>
          </p:cNvPr>
          <p:cNvSpPr>
            <a:spLocks noGrp="1"/>
          </p:cNvSpPr>
          <p:nvPr>
            <p:ph type="title"/>
          </p:nvPr>
        </p:nvSpPr>
        <p:spPr/>
        <p:txBody>
          <a:bodyPr/>
          <a:lstStyle/>
          <a:p>
            <a:pPr algn="ctr"/>
            <a:r>
              <a:rPr lang="en-US" dirty="0"/>
              <a:t>Organizational Strategy</a:t>
            </a:r>
            <a:br>
              <a:rPr lang="en-US" dirty="0"/>
            </a:br>
            <a:r>
              <a:rPr lang="en-US" dirty="0"/>
              <a:t>Conclusion</a:t>
            </a:r>
          </a:p>
        </p:txBody>
      </p:sp>
      <p:sp>
        <p:nvSpPr>
          <p:cNvPr id="3" name="Content Placeholder 2">
            <a:extLst>
              <a:ext uri="{FF2B5EF4-FFF2-40B4-BE49-F238E27FC236}">
                <a16:creationId xmlns:a16="http://schemas.microsoft.com/office/drawing/2014/main" id="{B4550048-0AB2-4CD8-BC56-285BD069D5CC}"/>
              </a:ext>
            </a:extLst>
          </p:cNvPr>
          <p:cNvSpPr>
            <a:spLocks noGrp="1"/>
          </p:cNvSpPr>
          <p:nvPr>
            <p:ph idx="1"/>
          </p:nvPr>
        </p:nvSpPr>
        <p:spPr/>
        <p:txBody>
          <a:bodyPr/>
          <a:lstStyle/>
          <a:p>
            <a:pPr lvl="1"/>
            <a:r>
              <a:rPr lang="en-US" sz="2400" dirty="0">
                <a:latin typeface="Calibri" panose="020F0502020204030204" pitchFamily="34" charset="0"/>
                <a:cs typeface="Calibri" panose="020F0502020204030204" pitchFamily="34" charset="0"/>
              </a:rPr>
              <a:t>Strategic Moves of Direct Competition</a:t>
            </a:r>
          </a:p>
          <a:p>
            <a:pPr marL="457200" lvl="1" indent="0">
              <a:buNone/>
            </a:pPr>
            <a:endParaRPr lang="en-US" sz="2400" dirty="0">
              <a:latin typeface="Calibri" panose="020F0502020204030204" pitchFamily="34" charset="0"/>
              <a:cs typeface="Calibri" panose="020F0502020204030204" pitchFamily="34" charset="0"/>
            </a:endParaRPr>
          </a:p>
          <a:p>
            <a:pPr lvl="2"/>
            <a:r>
              <a:rPr lang="en-US" sz="2400" dirty="0">
                <a:latin typeface="Calibri" panose="020F0502020204030204" pitchFamily="34" charset="0"/>
                <a:cs typeface="Calibri" panose="020F0502020204030204" pitchFamily="34" charset="0"/>
              </a:rPr>
              <a:t>Attack – a competitive move designed to reduce a rival’s market share or profits</a:t>
            </a:r>
          </a:p>
          <a:p>
            <a:pPr lvl="2"/>
            <a:r>
              <a:rPr lang="en-US" sz="2400" dirty="0">
                <a:latin typeface="Calibri" panose="020F0502020204030204" pitchFamily="34" charset="0"/>
                <a:cs typeface="Calibri" panose="020F0502020204030204" pitchFamily="34" charset="0"/>
              </a:rPr>
              <a:t>Response – a competitive countermove, prompted by a rival’s attack, to defend or improve a company’s market share or profit.</a:t>
            </a:r>
          </a:p>
          <a:p>
            <a:endParaRPr lang="en-US" dirty="0"/>
          </a:p>
        </p:txBody>
      </p:sp>
    </p:spTree>
    <p:extLst>
      <p:ext uri="{BB962C8B-B14F-4D97-AF65-F5344CB8AC3E}">
        <p14:creationId xmlns:p14="http://schemas.microsoft.com/office/powerpoint/2010/main" val="41393008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Innovation and Change</a:t>
            </a:r>
          </a:p>
        </p:txBody>
      </p:sp>
      <p:sp>
        <p:nvSpPr>
          <p:cNvPr id="3" name="Content Placeholder 2"/>
          <p:cNvSpPr>
            <a:spLocks noGrp="1"/>
          </p:cNvSpPr>
          <p:nvPr>
            <p:ph idx="1"/>
          </p:nvPr>
        </p:nvSpPr>
        <p:spPr/>
        <p:txBody>
          <a:bodyPr>
            <a:noAutofit/>
          </a:bodyPr>
          <a:lstStyle/>
          <a:p>
            <a:r>
              <a:rPr lang="en-US" sz="2400" b="1" dirty="0">
                <a:latin typeface="Calibri" panose="020F0502020204030204" pitchFamily="34" charset="0"/>
                <a:cs typeface="Calibri" panose="020F0502020204030204" pitchFamily="34" charset="0"/>
              </a:rPr>
              <a:t>Organizational innovation </a:t>
            </a:r>
            <a:r>
              <a:rPr lang="en-US" sz="2400" dirty="0">
                <a:latin typeface="Calibri" panose="020F0502020204030204" pitchFamily="34" charset="0"/>
                <a:cs typeface="Calibri" panose="020F0502020204030204" pitchFamily="34" charset="0"/>
              </a:rPr>
              <a:t>– the successful implementation of creative ideas in organizations.</a:t>
            </a:r>
          </a:p>
          <a:p>
            <a:r>
              <a:rPr lang="en-US" sz="2400" dirty="0">
                <a:latin typeface="Calibri" panose="020F0502020204030204" pitchFamily="34" charset="0"/>
                <a:cs typeface="Calibri" panose="020F0502020204030204" pitchFamily="34" charset="0"/>
              </a:rPr>
              <a:t>A </a:t>
            </a:r>
            <a:r>
              <a:rPr lang="en-US" sz="2400" b="1" dirty="0">
                <a:latin typeface="Calibri" panose="020F0502020204030204" pitchFamily="34" charset="0"/>
                <a:cs typeface="Calibri" panose="020F0502020204030204" pitchFamily="34" charset="0"/>
              </a:rPr>
              <a:t>technology cycle </a:t>
            </a:r>
            <a:r>
              <a:rPr lang="en-US" sz="2400" dirty="0">
                <a:latin typeface="Calibri" panose="020F0502020204030204" pitchFamily="34" charset="0"/>
                <a:cs typeface="Calibri" panose="020F0502020204030204" pitchFamily="34" charset="0"/>
              </a:rPr>
              <a:t>begins with the birth of a new technology and ends when the technology reaches its limits and dies as it is replaced by a newer substantially better technology. </a:t>
            </a:r>
          </a:p>
          <a:p>
            <a:r>
              <a:rPr lang="en-US" sz="2400" b="1" dirty="0">
                <a:latin typeface="Calibri" panose="020F0502020204030204" pitchFamily="34" charset="0"/>
                <a:cs typeface="Calibri" panose="020F0502020204030204" pitchFamily="34" charset="0"/>
                <a:hlinkClick r:id="rId3"/>
              </a:rPr>
              <a:t>S –curve pattern of innovation </a:t>
            </a:r>
            <a:r>
              <a:rPr lang="en-US" sz="2400" dirty="0">
                <a:latin typeface="Calibri" panose="020F0502020204030204" pitchFamily="34" charset="0"/>
                <a:cs typeface="Calibri" panose="020F0502020204030204" pitchFamily="34" charset="0"/>
              </a:rPr>
              <a:t>– a pattern of innovation characterized by slow initial progress, then rapid progress, and then slow progress again as a technology matures and reaches its limits.</a:t>
            </a:r>
          </a:p>
        </p:txBody>
      </p:sp>
    </p:spTree>
    <p:extLst>
      <p:ext uri="{BB962C8B-B14F-4D97-AF65-F5344CB8AC3E}">
        <p14:creationId xmlns:p14="http://schemas.microsoft.com/office/powerpoint/2010/main" val="8658525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 –curve pattern of innovation</a:t>
            </a:r>
            <a:endParaRPr lang="en-US" dirty="0"/>
          </a:p>
        </p:txBody>
      </p:sp>
      <p:pic>
        <p:nvPicPr>
          <p:cNvPr id="5" name="Content Placeholder 4" descr="111.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0366" y="2160588"/>
            <a:ext cx="6031305" cy="3881437"/>
          </a:xfrm>
        </p:spPr>
      </p:pic>
    </p:spTree>
    <p:extLst>
      <p:ext uri="{BB962C8B-B14F-4D97-AF65-F5344CB8AC3E}">
        <p14:creationId xmlns:p14="http://schemas.microsoft.com/office/powerpoint/2010/main" val="16873613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 –curve pattern of innovation</a:t>
            </a:r>
            <a:endParaRPr lang="en-US" dirty="0"/>
          </a:p>
        </p:txBody>
      </p:sp>
      <p:pic>
        <p:nvPicPr>
          <p:cNvPr id="4" name="Content Placeholder 3" descr="ejgenv.jpg"/>
          <p:cNvPicPr>
            <a:picLocks noGrp="1" noChangeAspect="1"/>
          </p:cNvPicPr>
          <p:nvPr>
            <p:ph idx="1"/>
          </p:nvPr>
        </p:nvPicPr>
        <p:blipFill>
          <a:blip r:embed="rId2">
            <a:extLst>
              <a:ext uri="{28A0092B-C50C-407E-A947-70E740481C1C}">
                <a14:useLocalDpi xmlns:a14="http://schemas.microsoft.com/office/drawing/2010/main" val="0"/>
              </a:ext>
            </a:extLst>
          </a:blip>
          <a:srcRect l="-42369" r="-42369"/>
          <a:stretch>
            <a:fillRect/>
          </a:stretch>
        </p:blipFill>
        <p:spPr>
          <a:xfrm>
            <a:off x="918286" y="1807221"/>
            <a:ext cx="9121064" cy="5032375"/>
          </a:xfrm>
        </p:spPr>
      </p:pic>
    </p:spTree>
    <p:extLst>
      <p:ext uri="{BB962C8B-B14F-4D97-AF65-F5344CB8AC3E}">
        <p14:creationId xmlns:p14="http://schemas.microsoft.com/office/powerpoint/2010/main" val="32801110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Innovation and Change</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Technological innovation can enable a company to duplicate the benefits obtained from another company’s distinctive advantage. It can also turn another company’s competitive advantage into a competitive disadvantage.</a:t>
            </a:r>
          </a:p>
          <a:p>
            <a:r>
              <a:rPr lang="en-US" sz="2400" dirty="0">
                <a:latin typeface="Calibri" panose="020F0502020204030204" pitchFamily="34" charset="0"/>
                <a:cs typeface="Calibri" panose="020F0502020204030204" pitchFamily="34" charset="0"/>
              </a:rPr>
              <a:t>Film camera (film dominated by Kodak) -- digital cameras (no film necessary) -- increasingly sophisticated digital camera -- smartphone camera (no extra cost to consumers, increasingly sophisticated features)</a:t>
            </a:r>
          </a:p>
          <a:p>
            <a:pPr marL="0" indent="0">
              <a:buNone/>
            </a:pP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2331" y="0"/>
            <a:ext cx="2466975" cy="1847850"/>
          </a:xfrm>
          <a:prstGeom prst="rect">
            <a:avLst/>
          </a:prstGeom>
        </p:spPr>
      </p:pic>
    </p:spTree>
    <p:extLst>
      <p:ext uri="{BB962C8B-B14F-4D97-AF65-F5344CB8AC3E}">
        <p14:creationId xmlns:p14="http://schemas.microsoft.com/office/powerpoint/2010/main" val="9880445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Innovation and Change</a:t>
            </a:r>
          </a:p>
        </p:txBody>
      </p:sp>
      <p:sp>
        <p:nvSpPr>
          <p:cNvPr id="3" name="Content Placeholder 2"/>
          <p:cNvSpPr>
            <a:spLocks noGrp="1"/>
          </p:cNvSpPr>
          <p:nvPr>
            <p:ph idx="1"/>
          </p:nvPr>
        </p:nvSpPr>
        <p:spPr/>
        <p:txBody>
          <a:bodyPr>
            <a:normAutofit fontScale="92500" lnSpcReduction="20000"/>
          </a:bodyPr>
          <a:lstStyle/>
          <a:p>
            <a:r>
              <a:rPr lang="en-US" sz="2400" b="1" dirty="0">
                <a:latin typeface="Calibri" panose="020F0502020204030204" pitchFamily="34" charset="0"/>
                <a:cs typeface="Calibri" panose="020F0502020204030204" pitchFamily="34" charset="0"/>
              </a:rPr>
              <a:t>Technology cycles occur </a:t>
            </a:r>
            <a:r>
              <a:rPr lang="en-US" sz="2400" dirty="0">
                <a:latin typeface="Calibri" panose="020F0502020204030204" pitchFamily="34" charset="0"/>
                <a:cs typeface="Calibri" panose="020F0502020204030204" pitchFamily="34" charset="0"/>
              </a:rPr>
              <a:t>whenever there are major advances in the knowledge, tools, and techniques of a field of discipline, whatever it may be.</a:t>
            </a:r>
          </a:p>
          <a:p>
            <a:r>
              <a:rPr lang="en-US" sz="2400" b="1" dirty="0">
                <a:latin typeface="Calibri" panose="020F0502020204030204" pitchFamily="34" charset="0"/>
                <a:cs typeface="Calibri" panose="020F0502020204030204" pitchFamily="34" charset="0"/>
              </a:rPr>
              <a:t>Innovation Streams </a:t>
            </a:r>
            <a:r>
              <a:rPr lang="en-US" sz="2400" dirty="0">
                <a:latin typeface="Calibri" panose="020F0502020204030204" pitchFamily="34" charset="0"/>
                <a:cs typeface="Calibri" panose="020F0502020204030204" pitchFamily="34" charset="0"/>
              </a:rPr>
              <a:t>– patterns of innovation over time that can create sustainable competitive advantage.</a:t>
            </a:r>
          </a:p>
          <a:p>
            <a:r>
              <a:rPr lang="en-US" sz="2400" dirty="0">
                <a:latin typeface="Calibri" panose="020F0502020204030204" pitchFamily="34" charset="0"/>
                <a:cs typeface="Calibri" panose="020F0502020204030204" pitchFamily="34" charset="0"/>
              </a:rPr>
              <a:t>The best way for a company to protect themselves from strategic threats of innovation is to create a stream on innovative ideas and products year after year. </a:t>
            </a:r>
          </a:p>
          <a:p>
            <a:r>
              <a:rPr lang="en-US" sz="2400" b="1" dirty="0">
                <a:latin typeface="Calibri" panose="020F0502020204030204" pitchFamily="34" charset="0"/>
                <a:cs typeface="Calibri" panose="020F0502020204030204" pitchFamily="34" charset="0"/>
              </a:rPr>
              <a:t>Technological discontinuity </a:t>
            </a:r>
            <a:r>
              <a:rPr lang="en-US" sz="2400" dirty="0">
                <a:latin typeface="Calibri" panose="020F0502020204030204" pitchFamily="34" charset="0"/>
                <a:cs typeface="Calibri" panose="020F0502020204030204" pitchFamily="34" charset="0"/>
              </a:rPr>
              <a:t>– the phase of a innovation stream in which scientific advance or unique combination of existing technologies creates a significant breakthrough in performance or function.</a:t>
            </a:r>
          </a:p>
          <a:p>
            <a:endParaRPr lang="en-US" dirty="0"/>
          </a:p>
        </p:txBody>
      </p:sp>
    </p:spTree>
    <p:extLst>
      <p:ext uri="{BB962C8B-B14F-4D97-AF65-F5344CB8AC3E}">
        <p14:creationId xmlns:p14="http://schemas.microsoft.com/office/powerpoint/2010/main" val="23304810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8004" r="24172" b="-1"/>
          <a:stretch/>
        </p:blipFill>
        <p:spPr>
          <a:xfrm>
            <a:off x="7556408" y="10"/>
            <a:ext cx="4635591" cy="6857990"/>
          </a:xfrm>
          <a:prstGeom prst="rect">
            <a:avLst/>
          </a:prstGeom>
          <a:effectLst/>
        </p:spPr>
      </p:pic>
      <p:sp>
        <p:nvSpPr>
          <p:cNvPr id="2" name="Title 1"/>
          <p:cNvSpPr>
            <a:spLocks noGrp="1"/>
          </p:cNvSpPr>
          <p:nvPr>
            <p:ph type="title"/>
          </p:nvPr>
        </p:nvSpPr>
        <p:spPr>
          <a:xfrm>
            <a:off x="648929" y="629266"/>
            <a:ext cx="6586491" cy="1676603"/>
          </a:xfrm>
        </p:spPr>
        <p:txBody>
          <a:bodyPr>
            <a:normAutofit/>
          </a:bodyPr>
          <a:lstStyle/>
          <a:p>
            <a:pPr algn="ctr"/>
            <a:r>
              <a:rPr lang="en-US" dirty="0"/>
              <a:t>Innovation and Change</a:t>
            </a:r>
            <a:br>
              <a:rPr lang="en-US" dirty="0"/>
            </a:br>
            <a:endParaRPr lang="en-US" dirty="0"/>
          </a:p>
        </p:txBody>
      </p:sp>
      <p:sp>
        <p:nvSpPr>
          <p:cNvPr id="3" name="Content Placeholder 2"/>
          <p:cNvSpPr>
            <a:spLocks noGrp="1"/>
          </p:cNvSpPr>
          <p:nvPr>
            <p:ph idx="1"/>
          </p:nvPr>
        </p:nvSpPr>
        <p:spPr>
          <a:xfrm>
            <a:off x="648930" y="2438400"/>
            <a:ext cx="6586489" cy="3785419"/>
          </a:xfrm>
        </p:spPr>
        <p:txBody>
          <a:bodyPr>
            <a:normAutofit/>
          </a:bodyPr>
          <a:lstStyle/>
          <a:p>
            <a:pPr>
              <a:lnSpc>
                <a:spcPct val="70000"/>
              </a:lnSpc>
            </a:pPr>
            <a:r>
              <a:rPr lang="en-US" sz="2400" b="1" dirty="0">
                <a:latin typeface="Calibri" panose="020F0502020204030204" pitchFamily="34" charset="0"/>
                <a:cs typeface="Calibri" panose="020F0502020204030204" pitchFamily="34" charset="0"/>
              </a:rPr>
              <a:t>Discontinuous change </a:t>
            </a:r>
            <a:r>
              <a:rPr lang="en-US" sz="2400" dirty="0">
                <a:latin typeface="Calibri" panose="020F0502020204030204" pitchFamily="34" charset="0"/>
                <a:cs typeface="Calibri" panose="020F0502020204030204" pitchFamily="34" charset="0"/>
              </a:rPr>
              <a:t>– the phase of a technology cycle characterized by technological substitution and design competition.</a:t>
            </a:r>
          </a:p>
          <a:p>
            <a:pPr lvl="1">
              <a:lnSpc>
                <a:spcPct val="70000"/>
              </a:lnSpc>
            </a:pPr>
            <a:r>
              <a:rPr lang="en-US" sz="2400" dirty="0">
                <a:latin typeface="Calibri" panose="020F0502020204030204" pitchFamily="34" charset="0"/>
                <a:cs typeface="Calibri" panose="020F0502020204030204" pitchFamily="34" charset="0"/>
              </a:rPr>
              <a:t>Technological substitution – the purchase of new technologies to replace older ones (i.e., smart phones vs. basic mobile phones)</a:t>
            </a:r>
          </a:p>
          <a:p>
            <a:pPr lvl="1">
              <a:lnSpc>
                <a:spcPct val="70000"/>
              </a:lnSpc>
            </a:pPr>
            <a:r>
              <a:rPr lang="en-US" sz="2400" dirty="0">
                <a:latin typeface="Calibri" panose="020F0502020204030204" pitchFamily="34" charset="0"/>
                <a:cs typeface="Calibri" panose="020F0502020204030204" pitchFamily="34" charset="0"/>
              </a:rPr>
              <a:t>Design competition – competition between old and new technologies to establish a new technological standard or dominant design.</a:t>
            </a:r>
          </a:p>
          <a:p>
            <a:pPr lvl="1">
              <a:lnSpc>
                <a:spcPct val="70000"/>
              </a:lnSpc>
            </a:pPr>
            <a:r>
              <a:rPr lang="en-US" sz="2400" dirty="0">
                <a:latin typeface="Calibri" panose="020F0502020204030204" pitchFamily="34" charset="0"/>
                <a:cs typeface="Calibri" panose="020F0502020204030204" pitchFamily="34" charset="0"/>
              </a:rPr>
              <a:t>Dominant design – a new technological design or process that becomes the accepted market standard.  </a:t>
            </a:r>
          </a:p>
          <a:p>
            <a:pPr marL="457200" lvl="1" indent="0">
              <a:lnSpc>
                <a:spcPct val="70000"/>
              </a:lnSpc>
              <a:buNone/>
            </a:pPr>
            <a:endParaRPr lang="en-US" sz="1700" dirty="0"/>
          </a:p>
          <a:p>
            <a:pPr lvl="1">
              <a:lnSpc>
                <a:spcPct val="70000"/>
              </a:lnSpc>
            </a:pPr>
            <a:endParaRPr lang="en-US" sz="1700" dirty="0"/>
          </a:p>
          <a:p>
            <a:pPr>
              <a:lnSpc>
                <a:spcPct val="70000"/>
              </a:lnSpc>
            </a:pPr>
            <a:endParaRPr lang="en-US" sz="1700" dirty="0"/>
          </a:p>
        </p:txBody>
      </p:sp>
    </p:spTree>
    <p:extLst>
      <p:ext uri="{BB962C8B-B14F-4D97-AF65-F5344CB8AC3E}">
        <p14:creationId xmlns:p14="http://schemas.microsoft.com/office/powerpoint/2010/main" val="23405620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Innovation and Change</a:t>
            </a:r>
          </a:p>
        </p:txBody>
      </p:sp>
      <p:sp>
        <p:nvSpPr>
          <p:cNvPr id="3" name="Content Placeholder 2"/>
          <p:cNvSpPr>
            <a:spLocks noGrp="1"/>
          </p:cNvSpPr>
          <p:nvPr>
            <p:ph sz="half" idx="1"/>
          </p:nvPr>
        </p:nvSpPr>
        <p:spPr/>
        <p:txBody>
          <a:bodyPr>
            <a:normAutofit fontScale="85000" lnSpcReduction="20000"/>
          </a:bodyPr>
          <a:lstStyle/>
          <a:p>
            <a:r>
              <a:rPr lang="en-US" sz="2600" dirty="0">
                <a:latin typeface="Calibri" panose="020F0502020204030204" pitchFamily="34" charset="0"/>
                <a:cs typeface="Calibri" panose="020F0502020204030204" pitchFamily="34" charset="0"/>
              </a:rPr>
              <a:t>Technological lockout – the inability of a company to competitively sell its products because it relies on old technology or a non dominant design.</a:t>
            </a:r>
          </a:p>
          <a:p>
            <a:r>
              <a:rPr lang="en-US" sz="2600" dirty="0">
                <a:latin typeface="Calibri" panose="020F0502020204030204" pitchFamily="34" charset="0"/>
                <a:cs typeface="Calibri" panose="020F0502020204030204" pitchFamily="34" charset="0"/>
              </a:rPr>
              <a:t>Incremental change – the phase of a technology cycle in which companies innovate by lowering costs and improving the functioning and performance of the dominant technological design.</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5574" y="4102078"/>
            <a:ext cx="1171575" cy="117157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1539332"/>
            <a:ext cx="2143125" cy="2143125"/>
          </a:xfrm>
          <a:prstGeom prst="rect">
            <a:avLst/>
          </a:prstGeom>
        </p:spPr>
      </p:pic>
    </p:spTree>
    <p:extLst>
      <p:ext uri="{BB962C8B-B14F-4D97-AF65-F5344CB8AC3E}">
        <p14:creationId xmlns:p14="http://schemas.microsoft.com/office/powerpoint/2010/main" val="19447514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601" y="489285"/>
            <a:ext cx="8596668" cy="1320800"/>
          </a:xfrm>
        </p:spPr>
        <p:txBody>
          <a:bodyPr/>
          <a:lstStyle/>
          <a:p>
            <a:pPr algn="ctr"/>
            <a:r>
              <a:rPr lang="en-US" dirty="0"/>
              <a:t>Innovation and Change</a:t>
            </a:r>
          </a:p>
        </p:txBody>
      </p:sp>
      <p:sp>
        <p:nvSpPr>
          <p:cNvPr id="5" name="Content Placeholder 4"/>
          <p:cNvSpPr>
            <a:spLocks noGrp="1"/>
          </p:cNvSpPr>
          <p:nvPr>
            <p:ph idx="1"/>
          </p:nvPr>
        </p:nvSpPr>
        <p:spPr/>
        <p:txBody>
          <a:bodyPr>
            <a:noAutofit/>
          </a:bodyPr>
          <a:lstStyle/>
          <a:p>
            <a:r>
              <a:rPr lang="en-US" sz="2400" dirty="0">
                <a:latin typeface="Calibri" panose="020F0502020204030204" pitchFamily="34" charset="0"/>
                <a:cs typeface="Calibri" panose="020F0502020204030204" pitchFamily="34" charset="0"/>
              </a:rPr>
              <a:t>Managing Innovation</a:t>
            </a:r>
          </a:p>
          <a:p>
            <a:pPr lvl="1"/>
            <a:r>
              <a:rPr lang="en-US" sz="2400" b="1" dirty="0">
                <a:latin typeface="Calibri" panose="020F0502020204030204" pitchFamily="34" charset="0"/>
                <a:cs typeface="Calibri" panose="020F0502020204030204" pitchFamily="34" charset="0"/>
              </a:rPr>
              <a:t>Creative work environments </a:t>
            </a:r>
            <a:r>
              <a:rPr lang="en-US" sz="2400" dirty="0">
                <a:latin typeface="Calibri" panose="020F0502020204030204" pitchFamily="34" charset="0"/>
                <a:cs typeface="Calibri" panose="020F0502020204030204" pitchFamily="34" charset="0"/>
              </a:rPr>
              <a:t>– workplace cultures in which workers perceive that new ideas are welcomed, valued, and enjoyed.</a:t>
            </a:r>
          </a:p>
          <a:p>
            <a:pPr lvl="1"/>
            <a:r>
              <a:rPr lang="en-US" sz="2400" b="1" dirty="0">
                <a:latin typeface="Calibri" panose="020F0502020204030204" pitchFamily="34" charset="0"/>
                <a:cs typeface="Calibri" panose="020F0502020204030204" pitchFamily="34" charset="0"/>
              </a:rPr>
              <a:t>Flow</a:t>
            </a:r>
            <a:r>
              <a:rPr lang="en-US" sz="2400" dirty="0">
                <a:latin typeface="Calibri" panose="020F0502020204030204" pitchFamily="34" charset="0"/>
                <a:cs typeface="Calibri" panose="020F0502020204030204" pitchFamily="34" charset="0"/>
              </a:rPr>
              <a:t> – a psychological state of effortlessness, in which you become completely absorbed in what you are doing, and time seems to pass quickly.</a:t>
            </a:r>
          </a:p>
          <a:p>
            <a:pPr lvl="2"/>
            <a:r>
              <a:rPr lang="en-US" sz="2400" dirty="0">
                <a:latin typeface="Calibri" panose="020F0502020204030204" pitchFamily="34" charset="0"/>
                <a:cs typeface="Calibri" panose="020F0502020204030204" pitchFamily="34" charset="0"/>
              </a:rPr>
              <a:t>Requires removing distractions</a:t>
            </a:r>
          </a:p>
          <a:p>
            <a:pPr lvl="2"/>
            <a:r>
              <a:rPr lang="en-US" sz="2400" dirty="0">
                <a:latin typeface="Calibri" panose="020F0502020204030204" pitchFamily="34" charset="0"/>
                <a:cs typeface="Calibri" panose="020F0502020204030204" pitchFamily="34" charset="0"/>
              </a:rPr>
              <a:t>Achieving a balance between skills and task challenge</a:t>
            </a:r>
          </a:p>
        </p:txBody>
      </p:sp>
    </p:spTree>
    <p:extLst>
      <p:ext uri="{BB962C8B-B14F-4D97-AF65-F5344CB8AC3E}">
        <p14:creationId xmlns:p14="http://schemas.microsoft.com/office/powerpoint/2010/main" val="21685308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512047" y="1188291"/>
            <a:ext cx="6723063" cy="4802187"/>
          </a:xfrm>
        </p:spPr>
      </p:pic>
    </p:spTree>
    <p:extLst>
      <p:ext uri="{BB962C8B-B14F-4D97-AF65-F5344CB8AC3E}">
        <p14:creationId xmlns:p14="http://schemas.microsoft.com/office/powerpoint/2010/main" val="26764340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Innovation and Change</a:t>
            </a:r>
            <a:br>
              <a:rPr lang="en-US" dirty="0"/>
            </a:br>
            <a:r>
              <a:rPr lang="en-US" b="1" dirty="0">
                <a:latin typeface="Calibri" panose="020F0502020204030204" pitchFamily="34" charset="0"/>
                <a:cs typeface="Calibri" panose="020F0502020204030204" pitchFamily="34" charset="0"/>
              </a:rPr>
              <a:t>Experiential approach to innovation</a:t>
            </a:r>
            <a:endParaRPr lang="en-US" b="1" dirty="0"/>
          </a:p>
        </p:txBody>
      </p:sp>
      <p:sp>
        <p:nvSpPr>
          <p:cNvPr id="3" name="Content Placeholder 2"/>
          <p:cNvSpPr>
            <a:spLocks noGrp="1"/>
          </p:cNvSpPr>
          <p:nvPr>
            <p:ph idx="1"/>
          </p:nvPr>
        </p:nvSpPr>
        <p:spPr/>
        <p:txBody>
          <a:bodyPr>
            <a:noAutofit/>
          </a:bodyPr>
          <a:lstStyle/>
          <a:p>
            <a:r>
              <a:rPr lang="en-US" sz="2000" dirty="0">
                <a:latin typeface="Calibri" panose="020F0502020204030204" pitchFamily="34" charset="0"/>
                <a:cs typeface="Calibri" panose="020F0502020204030204" pitchFamily="34" charset="0"/>
              </a:rPr>
              <a:t>Uses hands on experience to reduce uncertainty. </a:t>
            </a:r>
            <a:r>
              <a:rPr lang="en-US" sz="2000" b="1" dirty="0">
                <a:latin typeface="Calibri" panose="020F0502020204030204" pitchFamily="34" charset="0"/>
                <a:cs typeface="Calibri" panose="020F0502020204030204" pitchFamily="34" charset="0"/>
              </a:rPr>
              <a:t>Powerful leaders accelerate innovation (provide vision, discipline, and motivation)</a:t>
            </a:r>
          </a:p>
          <a:p>
            <a:pPr lvl="1"/>
            <a:r>
              <a:rPr lang="en-US" sz="2000" dirty="0">
                <a:latin typeface="Calibri" panose="020F0502020204030204" pitchFamily="34" charset="0"/>
                <a:cs typeface="Calibri" panose="020F0502020204030204" pitchFamily="34" charset="0"/>
              </a:rPr>
              <a:t>Design iteration – test a prototype of a new product, improve, build, test</a:t>
            </a:r>
          </a:p>
          <a:p>
            <a:pPr lvl="1"/>
            <a:r>
              <a:rPr lang="en-US" sz="2000" dirty="0">
                <a:latin typeface="Calibri" panose="020F0502020204030204" pitchFamily="34" charset="0"/>
                <a:cs typeface="Calibri" panose="020F0502020204030204" pitchFamily="34" charset="0"/>
              </a:rPr>
              <a:t>Product prototype – full scale working model - design, function, reliability</a:t>
            </a:r>
          </a:p>
          <a:p>
            <a:pPr lvl="1"/>
            <a:r>
              <a:rPr lang="en-US" sz="2000" dirty="0">
                <a:latin typeface="Calibri" panose="020F0502020204030204" pitchFamily="34" charset="0"/>
                <a:cs typeface="Calibri" panose="020F0502020204030204" pitchFamily="34" charset="0"/>
              </a:rPr>
              <a:t>Testing – the systematic comparison of different product designs or design iterations.</a:t>
            </a:r>
          </a:p>
          <a:p>
            <a:pPr lvl="1"/>
            <a:r>
              <a:rPr lang="en-US" sz="2000" dirty="0">
                <a:latin typeface="Calibri" panose="020F0502020204030204" pitchFamily="34" charset="0"/>
                <a:cs typeface="Calibri" panose="020F0502020204030204" pitchFamily="34" charset="0"/>
              </a:rPr>
              <a:t>Milestones – formal project review points used to assess progress and performance </a:t>
            </a:r>
          </a:p>
          <a:p>
            <a:pPr lvl="1"/>
            <a:r>
              <a:rPr lang="en-US" sz="2000" dirty="0">
                <a:latin typeface="Calibri" panose="020F0502020204030204" pitchFamily="34" charset="0"/>
                <a:cs typeface="Calibri" panose="020F0502020204030204" pitchFamily="34" charset="0"/>
              </a:rPr>
              <a:t>Multifunctional teams – work teams composed of people from different departments</a:t>
            </a:r>
          </a:p>
        </p:txBody>
      </p:sp>
    </p:spTree>
    <p:extLst>
      <p:ext uri="{BB962C8B-B14F-4D97-AF65-F5344CB8AC3E}">
        <p14:creationId xmlns:p14="http://schemas.microsoft.com/office/powerpoint/2010/main" val="30565133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73600"/>
            <a:ext cx="8596668" cy="1320800"/>
          </a:xfrm>
        </p:spPr>
        <p:txBody>
          <a:bodyPr/>
          <a:lstStyle/>
          <a:p>
            <a:pPr algn="ctr"/>
            <a:r>
              <a:rPr lang="en-US" dirty="0"/>
              <a:t>Innovation and Change</a:t>
            </a:r>
          </a:p>
        </p:txBody>
      </p:sp>
      <p:sp>
        <p:nvSpPr>
          <p:cNvPr id="3" name="Content Placeholder 2"/>
          <p:cNvSpPr>
            <a:spLocks noGrp="1"/>
          </p:cNvSpPr>
          <p:nvPr>
            <p:ph idx="1"/>
          </p:nvPr>
        </p:nvSpPr>
        <p:spPr>
          <a:xfrm>
            <a:off x="576534" y="2110189"/>
            <a:ext cx="8776266" cy="4002611"/>
          </a:xfrm>
        </p:spPr>
        <p:txBody>
          <a:bodyPr>
            <a:noAutofit/>
          </a:bodyPr>
          <a:lstStyle/>
          <a:p>
            <a:r>
              <a:rPr lang="en-US" sz="2400" b="1" dirty="0">
                <a:latin typeface="Calibri" panose="020F0502020204030204" pitchFamily="34" charset="0"/>
                <a:cs typeface="Calibri" panose="020F0502020204030204" pitchFamily="34" charset="0"/>
              </a:rPr>
              <a:t>Compression approach </a:t>
            </a:r>
            <a:r>
              <a:rPr lang="en-US" sz="2400" dirty="0">
                <a:latin typeface="Calibri" panose="020F0502020204030204" pitchFamily="34" charset="0"/>
                <a:cs typeface="Calibri" panose="020F0502020204030204" pitchFamily="34" charset="0"/>
              </a:rPr>
              <a:t>– assumes that incremental innovation can be planned using a series of steps and that compressing those steps can speed innovation. (Goal includes lower cost)</a:t>
            </a:r>
          </a:p>
          <a:p>
            <a:pPr marL="0" indent="0">
              <a:buNone/>
            </a:pPr>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Generational change </a:t>
            </a:r>
            <a:r>
              <a:rPr lang="en-US" sz="2400" dirty="0">
                <a:latin typeface="Calibri" panose="020F0502020204030204" pitchFamily="34" charset="0"/>
                <a:cs typeface="Calibri" panose="020F0502020204030204" pitchFamily="34" charset="0"/>
              </a:rPr>
              <a:t>- change based upon incremental improvements to dominant designs. </a:t>
            </a:r>
          </a:p>
        </p:txBody>
      </p:sp>
    </p:spTree>
    <p:extLst>
      <p:ext uri="{BB962C8B-B14F-4D97-AF65-F5344CB8AC3E}">
        <p14:creationId xmlns:p14="http://schemas.microsoft.com/office/powerpoint/2010/main" val="5479799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B67E-A626-4186-9A65-1F5CBE822F70}"/>
              </a:ext>
            </a:extLst>
          </p:cNvPr>
          <p:cNvSpPr>
            <a:spLocks noGrp="1"/>
          </p:cNvSpPr>
          <p:nvPr>
            <p:ph type="title"/>
          </p:nvPr>
        </p:nvSpPr>
        <p:spPr/>
        <p:txBody>
          <a:bodyPr/>
          <a:lstStyle/>
          <a:p>
            <a:pPr algn="ctr"/>
            <a:r>
              <a:rPr lang="en-US" dirty="0"/>
              <a:t>Innovation and Change</a:t>
            </a:r>
          </a:p>
        </p:txBody>
      </p:sp>
      <p:sp>
        <p:nvSpPr>
          <p:cNvPr id="3" name="Content Placeholder 2">
            <a:extLst>
              <a:ext uri="{FF2B5EF4-FFF2-40B4-BE49-F238E27FC236}">
                <a16:creationId xmlns:a16="http://schemas.microsoft.com/office/drawing/2014/main" id="{5FEEC28F-2630-46E2-B7A4-F88999C5A606}"/>
              </a:ext>
            </a:extLst>
          </p:cNvPr>
          <p:cNvSpPr>
            <a:spLocks noGrp="1"/>
          </p:cNvSpPr>
          <p:nvPr>
            <p:ph idx="1"/>
          </p:nvPr>
        </p:nvSpPr>
        <p:spPr/>
        <p:txBody>
          <a:bodyPr/>
          <a:lstStyle/>
          <a:p>
            <a:r>
              <a:rPr lang="en-US" sz="2400" b="1" dirty="0">
                <a:latin typeface="Calibri" panose="020F0502020204030204" pitchFamily="34" charset="0"/>
                <a:cs typeface="Calibri" panose="020F0502020204030204" pitchFamily="34" charset="0"/>
              </a:rPr>
              <a:t>The risk of not changing / innovating</a:t>
            </a:r>
          </a:p>
          <a:p>
            <a:pPr lvl="1"/>
            <a:r>
              <a:rPr lang="en-US" sz="2400" b="1" dirty="0">
                <a:latin typeface="Calibri" panose="020F0502020204030204" pitchFamily="34" charset="0"/>
                <a:cs typeface="Calibri" panose="020F0502020204030204" pitchFamily="34" charset="0"/>
              </a:rPr>
              <a:t>Organizational decline </a:t>
            </a:r>
            <a:r>
              <a:rPr lang="en-US" sz="2400" dirty="0">
                <a:latin typeface="Calibri" panose="020F0502020204030204" pitchFamily="34" charset="0"/>
                <a:cs typeface="Calibri" panose="020F0502020204030204" pitchFamily="34" charset="0"/>
              </a:rPr>
              <a:t>– companies don’t anticipate, recognize, neutralize, or adapt to the internal or external pressures that threaten their survival . </a:t>
            </a:r>
          </a:p>
          <a:p>
            <a:pPr marL="457200" lvl="1" indent="0">
              <a:buNone/>
            </a:pPr>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What are some examples of Organizational decline?</a:t>
            </a:r>
          </a:p>
          <a:p>
            <a:endParaRPr lang="en-US" dirty="0"/>
          </a:p>
        </p:txBody>
      </p:sp>
    </p:spTree>
    <p:extLst>
      <p:ext uri="{BB962C8B-B14F-4D97-AF65-F5344CB8AC3E}">
        <p14:creationId xmlns:p14="http://schemas.microsoft.com/office/powerpoint/2010/main" val="37767132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Innovation and Change</a:t>
            </a:r>
            <a:br>
              <a:rPr lang="en-US" dirty="0"/>
            </a:br>
            <a:r>
              <a:rPr lang="en-US" dirty="0"/>
              <a:t>Managing Change</a:t>
            </a:r>
            <a:br>
              <a:rPr lang="en-US" b="1" dirty="0"/>
            </a:br>
            <a:endParaRPr lang="en-US" dirty="0"/>
          </a:p>
        </p:txBody>
      </p:sp>
      <p:sp>
        <p:nvSpPr>
          <p:cNvPr id="3" name="Content Placeholder 2"/>
          <p:cNvSpPr>
            <a:spLocks noGrp="1"/>
          </p:cNvSpPr>
          <p:nvPr>
            <p:ph idx="1"/>
          </p:nvPr>
        </p:nvSpPr>
        <p:spPr/>
        <p:txBody>
          <a:bodyPr>
            <a:normAutofit/>
          </a:bodyPr>
          <a:lstStyle/>
          <a:p>
            <a:pPr lvl="1"/>
            <a:r>
              <a:rPr lang="en-US" sz="2400" b="1" dirty="0">
                <a:latin typeface="Calibri" panose="020F0502020204030204" pitchFamily="34" charset="0"/>
                <a:cs typeface="Calibri" panose="020F0502020204030204" pitchFamily="34" charset="0"/>
              </a:rPr>
              <a:t>Change forces </a:t>
            </a:r>
            <a:r>
              <a:rPr lang="en-US" sz="2400" dirty="0">
                <a:latin typeface="Calibri" panose="020F0502020204030204" pitchFamily="34" charset="0"/>
                <a:cs typeface="Calibri" panose="020F0502020204030204" pitchFamily="34" charset="0"/>
              </a:rPr>
              <a:t>– forces that produce differences in the form, quality, or condition of an organization over time</a:t>
            </a:r>
          </a:p>
          <a:p>
            <a:pPr lvl="1"/>
            <a:r>
              <a:rPr lang="en-US" sz="2400" b="1" dirty="0">
                <a:latin typeface="Calibri" panose="020F0502020204030204" pitchFamily="34" charset="0"/>
                <a:cs typeface="Calibri" panose="020F0502020204030204" pitchFamily="34" charset="0"/>
              </a:rPr>
              <a:t>Resistance forces </a:t>
            </a:r>
            <a:r>
              <a:rPr lang="en-US" sz="2400" dirty="0">
                <a:latin typeface="Calibri" panose="020F0502020204030204" pitchFamily="34" charset="0"/>
                <a:cs typeface="Calibri" panose="020F0502020204030204" pitchFamily="34" charset="0"/>
              </a:rPr>
              <a:t>- support the existing conditions in organizations</a:t>
            </a:r>
          </a:p>
          <a:p>
            <a:pPr lvl="1"/>
            <a:r>
              <a:rPr lang="en-US" sz="2400" b="1" dirty="0">
                <a:latin typeface="Calibri" panose="020F0502020204030204" pitchFamily="34" charset="0"/>
                <a:cs typeface="Calibri" panose="020F0502020204030204" pitchFamily="34" charset="0"/>
              </a:rPr>
              <a:t>Resistance to change </a:t>
            </a:r>
            <a:r>
              <a:rPr lang="en-US" sz="2400" dirty="0">
                <a:latin typeface="Calibri" panose="020F0502020204030204" pitchFamily="34" charset="0"/>
                <a:cs typeface="Calibri" panose="020F0502020204030204" pitchFamily="34" charset="0"/>
              </a:rPr>
              <a:t>– opposition to change resulting from self-interest, misunderstanding and distrust, and a general intolerance for change.</a:t>
            </a:r>
          </a:p>
        </p:txBody>
      </p:sp>
    </p:spTree>
    <p:extLst>
      <p:ext uri="{BB962C8B-B14F-4D97-AF65-F5344CB8AC3E}">
        <p14:creationId xmlns:p14="http://schemas.microsoft.com/office/powerpoint/2010/main" val="409445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673B-FA17-4057-850D-E604FF89C210}"/>
              </a:ext>
            </a:extLst>
          </p:cNvPr>
          <p:cNvSpPr>
            <a:spLocks noGrp="1"/>
          </p:cNvSpPr>
          <p:nvPr>
            <p:ph type="title"/>
          </p:nvPr>
        </p:nvSpPr>
        <p:spPr>
          <a:xfrm>
            <a:off x="677334" y="741947"/>
            <a:ext cx="8596668" cy="1320800"/>
          </a:xfrm>
        </p:spPr>
        <p:txBody>
          <a:bodyPr/>
          <a:lstStyle/>
          <a:p>
            <a:pPr algn="ctr"/>
            <a:r>
              <a:rPr lang="en-US" dirty="0"/>
              <a:t>Innovation and Change</a:t>
            </a:r>
            <a:br>
              <a:rPr lang="en-US" dirty="0"/>
            </a:br>
            <a:r>
              <a:rPr lang="en-US" dirty="0"/>
              <a:t>Managing Change (continued)</a:t>
            </a:r>
          </a:p>
        </p:txBody>
      </p:sp>
      <p:sp>
        <p:nvSpPr>
          <p:cNvPr id="3" name="Content Placeholder 2">
            <a:extLst>
              <a:ext uri="{FF2B5EF4-FFF2-40B4-BE49-F238E27FC236}">
                <a16:creationId xmlns:a16="http://schemas.microsoft.com/office/drawing/2014/main" id="{8C5CE4A4-B594-410F-8BA5-D4C16E697CBF}"/>
              </a:ext>
            </a:extLst>
          </p:cNvPr>
          <p:cNvSpPr>
            <a:spLocks noGrp="1"/>
          </p:cNvSpPr>
          <p:nvPr>
            <p:ph idx="1"/>
          </p:nvPr>
        </p:nvSpPr>
        <p:spPr/>
        <p:txBody>
          <a:bodyPr/>
          <a:lstStyle/>
          <a:p>
            <a:pPr lvl="1"/>
            <a:r>
              <a:rPr lang="en-US" sz="2400" b="1" dirty="0">
                <a:latin typeface="Calibri" panose="020F0502020204030204" pitchFamily="34" charset="0"/>
                <a:cs typeface="Calibri" panose="020F0502020204030204" pitchFamily="34" charset="0"/>
              </a:rPr>
              <a:t>Unfreezing</a:t>
            </a:r>
            <a:r>
              <a:rPr lang="en-US" sz="2400" dirty="0">
                <a:latin typeface="Calibri" panose="020F0502020204030204" pitchFamily="34" charset="0"/>
                <a:cs typeface="Calibri" panose="020F0502020204030204" pitchFamily="34" charset="0"/>
              </a:rPr>
              <a:t> – getting people affected by change to believe that change is needed. </a:t>
            </a:r>
          </a:p>
          <a:p>
            <a:pPr lvl="1"/>
            <a:r>
              <a:rPr lang="en-US" sz="2400" b="1" dirty="0">
                <a:latin typeface="Calibri" panose="020F0502020204030204" pitchFamily="34" charset="0"/>
                <a:cs typeface="Calibri" panose="020F0502020204030204" pitchFamily="34" charset="0"/>
              </a:rPr>
              <a:t>Change intervention </a:t>
            </a:r>
            <a:r>
              <a:rPr lang="en-US" sz="2400" dirty="0">
                <a:latin typeface="Calibri" panose="020F0502020204030204" pitchFamily="34" charset="0"/>
                <a:cs typeface="Calibri" panose="020F0502020204030204" pitchFamily="34" charset="0"/>
              </a:rPr>
              <a:t>– process used to get workers and managers to change their behavior and work practices</a:t>
            </a:r>
          </a:p>
          <a:p>
            <a:pPr lvl="1"/>
            <a:r>
              <a:rPr lang="en-US" sz="2400" b="1" dirty="0">
                <a:latin typeface="Calibri" panose="020F0502020204030204" pitchFamily="34" charset="0"/>
                <a:cs typeface="Calibri" panose="020F0502020204030204" pitchFamily="34" charset="0"/>
              </a:rPr>
              <a:t>Refreezing</a:t>
            </a:r>
            <a:r>
              <a:rPr lang="en-US" sz="2400" dirty="0">
                <a:latin typeface="Calibri" panose="020F0502020204030204" pitchFamily="34" charset="0"/>
                <a:cs typeface="Calibri" panose="020F0502020204030204" pitchFamily="34" charset="0"/>
              </a:rPr>
              <a:t> – supporting and reinforcing new changes so that they stick</a:t>
            </a:r>
          </a:p>
          <a:p>
            <a:pPr lvl="1"/>
            <a:r>
              <a:rPr lang="en-US" sz="2400" b="1" dirty="0">
                <a:latin typeface="Calibri" panose="020F0502020204030204" pitchFamily="34" charset="0"/>
                <a:cs typeface="Calibri" panose="020F0502020204030204" pitchFamily="34" charset="0"/>
              </a:rPr>
              <a:t>Coercion</a:t>
            </a:r>
            <a:r>
              <a:rPr lang="en-US" sz="2400" dirty="0">
                <a:latin typeface="Calibri" panose="020F0502020204030204" pitchFamily="34" charset="0"/>
                <a:cs typeface="Calibri" panose="020F0502020204030204" pitchFamily="34" charset="0"/>
              </a:rPr>
              <a:t> (use of formal power) should only be used when a crisis exists or when all other attempts have failed.</a:t>
            </a:r>
          </a:p>
          <a:p>
            <a:endParaRPr lang="en-US" dirty="0"/>
          </a:p>
        </p:txBody>
      </p:sp>
    </p:spTree>
    <p:extLst>
      <p:ext uri="{BB962C8B-B14F-4D97-AF65-F5344CB8AC3E}">
        <p14:creationId xmlns:p14="http://schemas.microsoft.com/office/powerpoint/2010/main" val="39236373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Innovation and Change</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Change requires:</a:t>
            </a:r>
          </a:p>
          <a:p>
            <a:pPr lvl="1"/>
            <a:r>
              <a:rPr lang="en-US" sz="2400" dirty="0">
                <a:latin typeface="Calibri" panose="020F0502020204030204" pitchFamily="34" charset="0"/>
                <a:cs typeface="Calibri" panose="020F0502020204030204" pitchFamily="34" charset="0"/>
              </a:rPr>
              <a:t>A vision for change</a:t>
            </a:r>
          </a:p>
          <a:p>
            <a:pPr lvl="1"/>
            <a:r>
              <a:rPr lang="en-US" sz="2400" dirty="0">
                <a:latin typeface="Calibri" panose="020F0502020204030204" pitchFamily="34" charset="0"/>
                <a:cs typeface="Calibri" panose="020F0502020204030204" pitchFamily="34" charset="0"/>
              </a:rPr>
              <a:t>Communications</a:t>
            </a:r>
          </a:p>
          <a:p>
            <a:pPr lvl="1"/>
            <a:r>
              <a:rPr lang="en-US" sz="2400" dirty="0">
                <a:latin typeface="Calibri" panose="020F0502020204030204" pitchFamily="34" charset="0"/>
                <a:cs typeface="Calibri" panose="020F0502020204030204" pitchFamily="34" charset="0"/>
              </a:rPr>
              <a:t>Removing obstacles to change</a:t>
            </a:r>
          </a:p>
          <a:p>
            <a:pPr lvl="1"/>
            <a:r>
              <a:rPr lang="en-US" sz="2400" dirty="0">
                <a:latin typeface="Calibri" panose="020F0502020204030204" pitchFamily="34" charset="0"/>
                <a:cs typeface="Calibri" panose="020F0502020204030204" pitchFamily="34" charset="0"/>
              </a:rPr>
              <a:t>Systematically planning for and creating short-term wins</a:t>
            </a:r>
          </a:p>
          <a:p>
            <a:pPr lvl="1"/>
            <a:r>
              <a:rPr lang="en-US" sz="2400" dirty="0">
                <a:latin typeface="Calibri" panose="020F0502020204030204" pitchFamily="34" charset="0"/>
                <a:cs typeface="Calibri" panose="020F0502020204030204" pitchFamily="34" charset="0"/>
              </a:rPr>
              <a:t>Not declaring victory too soon</a:t>
            </a:r>
          </a:p>
          <a:p>
            <a:pPr lvl="1"/>
            <a:r>
              <a:rPr lang="en-US" sz="2400" dirty="0">
                <a:latin typeface="Calibri" panose="020F0502020204030204" pitchFamily="34" charset="0"/>
                <a:cs typeface="Calibri" panose="020F0502020204030204" pitchFamily="34" charset="0"/>
              </a:rPr>
              <a:t> Anchoring change in the corporate culture</a:t>
            </a:r>
          </a:p>
        </p:txBody>
      </p:sp>
    </p:spTree>
    <p:extLst>
      <p:ext uri="{BB962C8B-B14F-4D97-AF65-F5344CB8AC3E}">
        <p14:creationId xmlns:p14="http://schemas.microsoft.com/office/powerpoint/2010/main" val="29832020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Innovation and Change (Conclusion)</a:t>
            </a:r>
            <a:br>
              <a:rPr lang="en-US" dirty="0"/>
            </a:br>
            <a:r>
              <a:rPr lang="en-US" dirty="0">
                <a:latin typeface="Calibri" panose="020F0502020204030204" pitchFamily="34" charset="0"/>
                <a:cs typeface="Calibri" panose="020F0502020204030204" pitchFamily="34" charset="0"/>
              </a:rPr>
              <a:t>Change tools and techniques</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Autofit/>
          </a:bodyPr>
          <a:lstStyle/>
          <a:p>
            <a:pPr lvl="1"/>
            <a:r>
              <a:rPr lang="en-US" sz="2400" dirty="0">
                <a:latin typeface="Calibri" panose="020F0502020204030204" pitchFamily="34" charset="0"/>
                <a:cs typeface="Calibri" panose="020F0502020204030204" pitchFamily="34" charset="0"/>
              </a:rPr>
              <a:t>Results driven change – identify the needed result </a:t>
            </a:r>
          </a:p>
          <a:p>
            <a:pPr lvl="1"/>
            <a:r>
              <a:rPr lang="en-US" sz="2400" dirty="0">
                <a:latin typeface="Calibri" panose="020F0502020204030204" pitchFamily="34" charset="0"/>
                <a:cs typeface="Calibri" panose="020F0502020204030204" pitchFamily="34" charset="0"/>
              </a:rPr>
              <a:t>Workout – generate and act on specific solutions to specific business problems</a:t>
            </a:r>
          </a:p>
          <a:p>
            <a:pPr lvl="1"/>
            <a:r>
              <a:rPr lang="en-US" sz="2400" dirty="0">
                <a:latin typeface="Calibri" panose="020F0502020204030204" pitchFamily="34" charset="0"/>
                <a:cs typeface="Calibri" panose="020F0502020204030204" pitchFamily="34" charset="0"/>
              </a:rPr>
              <a:t>Organizational developments – planned change interventions designed to improve an organizations long term health and performance.</a:t>
            </a:r>
          </a:p>
          <a:p>
            <a:pPr lvl="1"/>
            <a:r>
              <a:rPr lang="en-US" sz="2400" dirty="0">
                <a:latin typeface="Calibri" panose="020F0502020204030204" pitchFamily="34" charset="0"/>
                <a:cs typeface="Calibri" panose="020F0502020204030204" pitchFamily="34" charset="0"/>
              </a:rPr>
              <a:t>Change agent – someone formally in charge of the change effort</a:t>
            </a:r>
          </a:p>
        </p:txBody>
      </p:sp>
    </p:spTree>
    <p:extLst>
      <p:ext uri="{BB962C8B-B14F-4D97-AF65-F5344CB8AC3E}">
        <p14:creationId xmlns:p14="http://schemas.microsoft.com/office/powerpoint/2010/main" val="9384987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Management</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Global business is the buying and selling of goods and services by people from different countries.</a:t>
            </a:r>
          </a:p>
          <a:p>
            <a:r>
              <a:rPr lang="en-US" sz="2400" dirty="0">
                <a:latin typeface="Calibri" panose="020F0502020204030204" pitchFamily="34" charset="0"/>
                <a:cs typeface="Calibri" panose="020F0502020204030204" pitchFamily="34" charset="0"/>
              </a:rPr>
              <a:t>Multinational corporations - a corporation that owns business in two or more countries.</a:t>
            </a:r>
          </a:p>
          <a:p>
            <a:pPr lvl="1"/>
            <a:r>
              <a:rPr lang="en-US" sz="2400" dirty="0">
                <a:latin typeface="Calibri" panose="020F0502020204030204" pitchFamily="34" charset="0"/>
                <a:cs typeface="Calibri" panose="020F0502020204030204" pitchFamily="34" charset="0"/>
              </a:rPr>
              <a:t>FedEx, InBev (Budweiser, Corona, Stella Artois, etc.), Royal Dutch Shell, McDonalds, Coca Cola</a:t>
            </a:r>
          </a:p>
          <a:p>
            <a:r>
              <a:rPr lang="en-US" sz="2400" dirty="0">
                <a:latin typeface="Calibri" panose="020F0502020204030204" pitchFamily="34" charset="0"/>
                <a:cs typeface="Calibri" panose="020F0502020204030204" pitchFamily="34" charset="0"/>
              </a:rPr>
              <a:t>Direct foreign investment occurs when a company builds a new business or buys an existing business in a foreign country. Increasingly common way to do business</a:t>
            </a:r>
          </a:p>
          <a:p>
            <a:endParaRPr lang="en-US" dirty="0"/>
          </a:p>
        </p:txBody>
      </p:sp>
    </p:spTree>
    <p:extLst>
      <p:ext uri="{BB962C8B-B14F-4D97-AF65-F5344CB8AC3E}">
        <p14:creationId xmlns:p14="http://schemas.microsoft.com/office/powerpoint/2010/main" val="471702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Management</a:t>
            </a:r>
          </a:p>
        </p:txBody>
      </p:sp>
      <p:sp>
        <p:nvSpPr>
          <p:cNvPr id="3" name="Content Placeholder 2"/>
          <p:cNvSpPr>
            <a:spLocks noGrp="1"/>
          </p:cNvSpPr>
          <p:nvPr>
            <p:ph idx="1"/>
          </p:nvPr>
        </p:nvSpPr>
        <p:spPr/>
        <p:txBody>
          <a:bodyPr>
            <a:noAutofit/>
          </a:bodyPr>
          <a:lstStyle/>
          <a:p>
            <a:r>
              <a:rPr lang="en-US" sz="2400" b="1" dirty="0">
                <a:latin typeface="Calibri" panose="020F0502020204030204" pitchFamily="34" charset="0"/>
                <a:cs typeface="Calibri" panose="020F0502020204030204" pitchFamily="34" charset="0"/>
              </a:rPr>
              <a:t>Trade barriers </a:t>
            </a:r>
            <a:r>
              <a:rPr lang="en-US" sz="2400" dirty="0">
                <a:latin typeface="Calibri" panose="020F0502020204030204" pitchFamily="34" charset="0"/>
                <a:cs typeface="Calibri" panose="020F0502020204030204" pitchFamily="34" charset="0"/>
              </a:rPr>
              <a:t>are Government imposed regulations that increase the cost and restrict the number of imported goods.</a:t>
            </a:r>
          </a:p>
          <a:p>
            <a:pPr lvl="1"/>
            <a:r>
              <a:rPr lang="en-US" sz="2400" b="1" dirty="0">
                <a:latin typeface="Calibri" panose="020F0502020204030204" pitchFamily="34" charset="0"/>
                <a:cs typeface="Calibri" panose="020F0502020204030204" pitchFamily="34" charset="0"/>
              </a:rPr>
              <a:t>Protectionism</a:t>
            </a:r>
            <a:r>
              <a:rPr lang="en-US" sz="2400" dirty="0">
                <a:latin typeface="Calibri" panose="020F0502020204030204" pitchFamily="34" charset="0"/>
                <a:cs typeface="Calibri" panose="020F0502020204030204" pitchFamily="34" charset="0"/>
              </a:rPr>
              <a:t> – a government’s use of trade barriers to shield domestic companies and their workers from foreign competition</a:t>
            </a:r>
          </a:p>
          <a:p>
            <a:pPr lvl="1"/>
            <a:r>
              <a:rPr lang="en-US" sz="2400" b="1" dirty="0">
                <a:latin typeface="Calibri" panose="020F0502020204030204" pitchFamily="34" charset="0"/>
                <a:cs typeface="Calibri" panose="020F0502020204030204" pitchFamily="34" charset="0"/>
              </a:rPr>
              <a:t>Tariffs</a:t>
            </a:r>
            <a:r>
              <a:rPr lang="en-US" sz="2400" dirty="0">
                <a:latin typeface="Calibri" panose="020F0502020204030204" pitchFamily="34" charset="0"/>
                <a:cs typeface="Calibri" panose="020F0502020204030204" pitchFamily="34" charset="0"/>
              </a:rPr>
              <a:t> – a direct tax on imported goods</a:t>
            </a:r>
          </a:p>
        </p:txBody>
      </p:sp>
    </p:spTree>
    <p:extLst>
      <p:ext uri="{BB962C8B-B14F-4D97-AF65-F5344CB8AC3E}">
        <p14:creationId xmlns:p14="http://schemas.microsoft.com/office/powerpoint/2010/main" val="33220499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57319-1683-4710-98D5-E99C7AAAC0B9}"/>
              </a:ext>
            </a:extLst>
          </p:cNvPr>
          <p:cNvSpPr>
            <a:spLocks noGrp="1"/>
          </p:cNvSpPr>
          <p:nvPr>
            <p:ph type="title"/>
          </p:nvPr>
        </p:nvSpPr>
        <p:spPr/>
        <p:txBody>
          <a:bodyPr/>
          <a:lstStyle/>
          <a:p>
            <a:pPr algn="ctr"/>
            <a:r>
              <a:rPr lang="en-US" dirty="0"/>
              <a:t>Global Management</a:t>
            </a:r>
          </a:p>
        </p:txBody>
      </p:sp>
      <p:sp>
        <p:nvSpPr>
          <p:cNvPr id="3" name="Content Placeholder 2">
            <a:extLst>
              <a:ext uri="{FF2B5EF4-FFF2-40B4-BE49-F238E27FC236}">
                <a16:creationId xmlns:a16="http://schemas.microsoft.com/office/drawing/2014/main" id="{45EB45D0-B0E6-4607-BDD3-DE844EED0F1A}"/>
              </a:ext>
            </a:extLst>
          </p:cNvPr>
          <p:cNvSpPr>
            <a:spLocks noGrp="1"/>
          </p:cNvSpPr>
          <p:nvPr>
            <p:ph idx="1"/>
          </p:nvPr>
        </p:nvSpPr>
        <p:spPr/>
        <p:txBody>
          <a:bodyPr>
            <a:normAutofit fontScale="92500" lnSpcReduction="10000"/>
          </a:bodyPr>
          <a:lstStyle/>
          <a:p>
            <a:pPr lvl="1"/>
            <a:r>
              <a:rPr lang="en-US" sz="2000" b="1" dirty="0">
                <a:latin typeface="Calibri" panose="020F0502020204030204" pitchFamily="34" charset="0"/>
                <a:cs typeface="Calibri" panose="020F0502020204030204" pitchFamily="34" charset="0"/>
              </a:rPr>
              <a:t>Nontariff barriers</a:t>
            </a:r>
          </a:p>
          <a:p>
            <a:pPr lvl="2"/>
            <a:r>
              <a:rPr lang="en-US" sz="2000" dirty="0">
                <a:latin typeface="Calibri" panose="020F0502020204030204" pitchFamily="34" charset="0"/>
                <a:cs typeface="Calibri" panose="020F0502020204030204" pitchFamily="34" charset="0"/>
              </a:rPr>
              <a:t>Quotas – a limit on the number or volume of imported products.</a:t>
            </a:r>
          </a:p>
          <a:p>
            <a:pPr lvl="2"/>
            <a:r>
              <a:rPr lang="en-US" sz="2000" dirty="0">
                <a:latin typeface="Calibri" panose="020F0502020204030204" pitchFamily="34" charset="0"/>
                <a:cs typeface="Calibri" panose="020F0502020204030204" pitchFamily="34" charset="0"/>
              </a:rPr>
              <a:t>Voluntary export restraints – voluntarily imposed limits on the number or volume of products exported to a particular country.</a:t>
            </a:r>
          </a:p>
          <a:p>
            <a:pPr lvl="2"/>
            <a:r>
              <a:rPr lang="en-US" sz="2000" dirty="0">
                <a:latin typeface="Calibri" panose="020F0502020204030204" pitchFamily="34" charset="0"/>
                <a:cs typeface="Calibri" panose="020F0502020204030204" pitchFamily="34" charset="0"/>
              </a:rPr>
              <a:t>Government import standards – a standard ostensibly established to protect the health and safety of its citizens, but, in reality, is often used to restrict imports.</a:t>
            </a:r>
          </a:p>
          <a:p>
            <a:pPr lvl="2"/>
            <a:r>
              <a:rPr lang="en-US" sz="2000" dirty="0">
                <a:latin typeface="Calibri" panose="020F0502020204030204" pitchFamily="34" charset="0"/>
                <a:cs typeface="Calibri" panose="020F0502020204030204" pitchFamily="34" charset="0"/>
              </a:rPr>
              <a:t>Subsidies – government loans, grants, and tax deferments given to domestic companies to protect them from foreign competition.</a:t>
            </a:r>
          </a:p>
          <a:p>
            <a:pPr lvl="2"/>
            <a:r>
              <a:rPr lang="en-US" sz="2000" dirty="0">
                <a:latin typeface="Calibri" panose="020F0502020204030204" pitchFamily="34" charset="0"/>
                <a:cs typeface="Calibri" panose="020F0502020204030204" pitchFamily="34" charset="0"/>
              </a:rPr>
              <a:t>Customs classifications – a classification assigned to imported products by government officials that affects the size of the tariff and the imposition of import tariffs. </a:t>
            </a:r>
          </a:p>
          <a:p>
            <a:endParaRPr lang="en-US" dirty="0"/>
          </a:p>
        </p:txBody>
      </p:sp>
    </p:spTree>
    <p:extLst>
      <p:ext uri="{BB962C8B-B14F-4D97-AF65-F5344CB8AC3E}">
        <p14:creationId xmlns:p14="http://schemas.microsoft.com/office/powerpoint/2010/main" val="21396746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Management</a:t>
            </a:r>
          </a:p>
        </p:txBody>
      </p:sp>
      <p:sp>
        <p:nvSpPr>
          <p:cNvPr id="3" name="Content Placeholder 2"/>
          <p:cNvSpPr>
            <a:spLocks noGrp="1"/>
          </p:cNvSpPr>
          <p:nvPr>
            <p:ph idx="1"/>
          </p:nvPr>
        </p:nvSpPr>
        <p:spPr/>
        <p:txBody>
          <a:bodyPr>
            <a:normAutofit fontScale="92500"/>
          </a:bodyPr>
          <a:lstStyle/>
          <a:p>
            <a:r>
              <a:rPr lang="en-US" sz="2400" dirty="0">
                <a:latin typeface="Calibri" panose="020F0502020204030204" pitchFamily="34" charset="0"/>
                <a:cs typeface="Calibri" panose="020F0502020204030204" pitchFamily="34" charset="0"/>
              </a:rPr>
              <a:t>Trade agreements </a:t>
            </a:r>
          </a:p>
          <a:p>
            <a:pPr lvl="1"/>
            <a:r>
              <a:rPr lang="en-US" sz="2400" dirty="0">
                <a:latin typeface="Calibri" panose="020F0502020204030204" pitchFamily="34" charset="0"/>
                <a:cs typeface="Calibri" panose="020F0502020204030204" pitchFamily="34" charset="0"/>
              </a:rPr>
              <a:t>General Agreement on Tariffs and Trade (GATT) </a:t>
            </a:r>
          </a:p>
          <a:p>
            <a:pPr lvl="1"/>
            <a:r>
              <a:rPr lang="en-US" sz="2400" dirty="0">
                <a:latin typeface="Calibri" panose="020F0502020204030204" pitchFamily="34" charset="0"/>
                <a:cs typeface="Calibri" panose="020F0502020204030204" pitchFamily="34" charset="0"/>
              </a:rPr>
              <a:t>World Trade Organization (WTO) – replaced GATT. Administers trade agreements and facilitates trade negotiations.</a:t>
            </a:r>
          </a:p>
          <a:p>
            <a:pPr lvl="1"/>
            <a:r>
              <a:rPr lang="en-US" sz="2400" dirty="0">
                <a:latin typeface="Calibri" panose="020F0502020204030204" pitchFamily="34" charset="0"/>
                <a:cs typeface="Calibri" panose="020F0502020204030204" pitchFamily="34" charset="0"/>
              </a:rPr>
              <a:t>Regional trading zones </a:t>
            </a:r>
          </a:p>
          <a:p>
            <a:pPr lvl="1"/>
            <a:r>
              <a:rPr lang="en-US" sz="2400" dirty="0">
                <a:latin typeface="Calibri" panose="020F0502020204030204" pitchFamily="34" charset="0"/>
                <a:cs typeface="Calibri" panose="020F0502020204030204" pitchFamily="34" charset="0"/>
              </a:rPr>
              <a:t>Maastricht Treaty of Europe (1992) – created the European Union</a:t>
            </a:r>
          </a:p>
          <a:p>
            <a:pPr lvl="1"/>
            <a:r>
              <a:rPr lang="en-US" sz="2400" dirty="0">
                <a:latin typeface="Calibri" panose="020F0502020204030204" pitchFamily="34" charset="0"/>
                <a:cs typeface="Calibri" panose="020F0502020204030204" pitchFamily="34" charset="0"/>
              </a:rPr>
              <a:t>North American Free Trade Agreement (NAFTA) – United States, Canada, Mexico. Eliminated most product tariffs between the three countries, and prevents (most) future tariffs. New NAFTA -USMCA</a:t>
            </a:r>
          </a:p>
          <a:p>
            <a:pPr lvl="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20904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Management</a:t>
            </a:r>
          </a:p>
        </p:txBody>
      </p:sp>
      <p:sp>
        <p:nvSpPr>
          <p:cNvPr id="3" name="Content Placeholder 2"/>
          <p:cNvSpPr>
            <a:spLocks noGrp="1"/>
          </p:cNvSpPr>
          <p:nvPr>
            <p:ph idx="1"/>
          </p:nvPr>
        </p:nvSpPr>
        <p:spPr/>
        <p:txBody>
          <a:bodyPr/>
          <a:lstStyle/>
          <a:p>
            <a:r>
              <a:rPr lang="en-US" sz="2400" dirty="0">
                <a:latin typeface="Calibri" panose="020F0502020204030204" pitchFamily="34" charset="0"/>
                <a:cs typeface="Calibri" panose="020F0502020204030204" pitchFamily="34" charset="0"/>
              </a:rPr>
              <a:t>Why do consumers care about free trade?</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Why would a government impose trade restrictions?</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Why do labor unions generally oppose free trade?</a:t>
            </a:r>
          </a:p>
          <a:p>
            <a:endParaRPr lang="en-US" dirty="0"/>
          </a:p>
          <a:p>
            <a:pPr marL="0" indent="0">
              <a:buNone/>
            </a:pPr>
            <a:endParaRPr lang="en-US" dirty="0"/>
          </a:p>
        </p:txBody>
      </p:sp>
    </p:spTree>
    <p:extLst>
      <p:ext uri="{BB962C8B-B14F-4D97-AF65-F5344CB8AC3E}">
        <p14:creationId xmlns:p14="http://schemas.microsoft.com/office/powerpoint/2010/main" val="13195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1184"/>
            <a:ext cx="8596668" cy="1233237"/>
          </a:xfrm>
        </p:spPr>
        <p:txBody>
          <a:bodyPr/>
          <a:lstStyle/>
          <a:p>
            <a:pPr algn="ctr"/>
            <a:r>
              <a:rPr lang="en-US" dirty="0"/>
              <a:t>Global Management</a:t>
            </a:r>
          </a:p>
        </p:txBody>
      </p:sp>
      <p:sp>
        <p:nvSpPr>
          <p:cNvPr id="3" name="Content Placeholder 2"/>
          <p:cNvSpPr>
            <a:spLocks noGrp="1"/>
          </p:cNvSpPr>
          <p:nvPr>
            <p:ph idx="1"/>
          </p:nvPr>
        </p:nvSpPr>
        <p:spPr>
          <a:xfrm>
            <a:off x="581711" y="1742236"/>
            <a:ext cx="8596668" cy="3880773"/>
          </a:xfrm>
        </p:spPr>
        <p:txBody>
          <a:bodyPr>
            <a:normAutofit fontScale="92500" lnSpcReduction="20000"/>
          </a:bodyPr>
          <a:lstStyle/>
          <a:p>
            <a:r>
              <a:rPr lang="en-US" sz="2600" dirty="0">
                <a:latin typeface="Calibri" panose="020F0502020204030204" pitchFamily="34" charset="0"/>
                <a:cs typeface="Calibri" panose="020F0502020204030204" pitchFamily="34" charset="0"/>
              </a:rPr>
              <a:t>Once a company decides it will go </a:t>
            </a:r>
            <a:r>
              <a:rPr lang="en-US" sz="2600" b="1" dirty="0">
                <a:latin typeface="Calibri" panose="020F0502020204030204" pitchFamily="34" charset="0"/>
                <a:cs typeface="Calibri" panose="020F0502020204030204" pitchFamily="34" charset="0"/>
              </a:rPr>
              <a:t>global</a:t>
            </a:r>
            <a:r>
              <a:rPr lang="en-US" sz="2600" dirty="0">
                <a:latin typeface="Calibri" panose="020F0502020204030204" pitchFamily="34" charset="0"/>
                <a:cs typeface="Calibri" panose="020F0502020204030204" pitchFamily="34" charset="0"/>
              </a:rPr>
              <a:t>, it must to decide how it will go global.</a:t>
            </a:r>
          </a:p>
          <a:p>
            <a:pPr lvl="1"/>
            <a:r>
              <a:rPr lang="en-US" sz="2600" dirty="0">
                <a:latin typeface="Calibri" panose="020F0502020204030204" pitchFamily="34" charset="0"/>
                <a:cs typeface="Calibri" panose="020F0502020204030204" pitchFamily="34" charset="0"/>
              </a:rPr>
              <a:t> Consistency vs. Adaptation</a:t>
            </a:r>
          </a:p>
          <a:p>
            <a:pPr lvl="2"/>
            <a:r>
              <a:rPr lang="en-US" sz="2600" dirty="0">
                <a:latin typeface="Calibri" panose="020F0502020204030204" pitchFamily="34" charset="0"/>
                <a:cs typeface="Calibri" panose="020F0502020204030204" pitchFamily="34" charset="0"/>
              </a:rPr>
              <a:t>Global consistency – when a multinational company has offices, manufacturing plants, and distribution facilities in different countries and runs them all using the same rules, guidelines, policies, and procedures.</a:t>
            </a:r>
          </a:p>
          <a:p>
            <a:pPr lvl="2"/>
            <a:r>
              <a:rPr lang="en-US" sz="2600" dirty="0">
                <a:latin typeface="Calibri" panose="020F0502020204030204" pitchFamily="34" charset="0"/>
                <a:cs typeface="Calibri" panose="020F0502020204030204" pitchFamily="34" charset="0"/>
              </a:rPr>
              <a:t>Local Adaption – modifying rules, guidelines, policies, and procedures to adapt to differences in foreign customers, governments, and regulatory agencies.</a:t>
            </a:r>
          </a:p>
          <a:p>
            <a:pPr lvl="1"/>
            <a:r>
              <a:rPr lang="en-US" sz="2600" dirty="0">
                <a:latin typeface="Calibri" panose="020F0502020204030204" pitchFamily="34" charset="0"/>
                <a:cs typeface="Calibri" panose="020F0502020204030204" pitchFamily="34" charset="0"/>
              </a:rPr>
              <a:t>Benefits of Adaptation vs. Benefits of Consistency</a:t>
            </a:r>
          </a:p>
          <a:p>
            <a:pPr lvl="1"/>
            <a:endParaRPr lang="en-US" dirty="0"/>
          </a:p>
        </p:txBody>
      </p:sp>
    </p:spTree>
    <p:extLst>
      <p:ext uri="{BB962C8B-B14F-4D97-AF65-F5344CB8AC3E}">
        <p14:creationId xmlns:p14="http://schemas.microsoft.com/office/powerpoint/2010/main" val="20655648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Management</a:t>
            </a:r>
          </a:p>
        </p:txBody>
      </p:sp>
      <p:sp>
        <p:nvSpPr>
          <p:cNvPr id="3" name="Content Placeholder 2"/>
          <p:cNvSpPr>
            <a:spLocks noGrp="1"/>
          </p:cNvSpPr>
          <p:nvPr>
            <p:ph idx="1"/>
          </p:nvPr>
        </p:nvSpPr>
        <p:spPr/>
        <p:txBody>
          <a:bodyPr>
            <a:noAutofit/>
          </a:bodyPr>
          <a:lstStyle/>
          <a:p>
            <a:r>
              <a:rPr lang="en-US" sz="2000" dirty="0">
                <a:latin typeface="Calibri" panose="020F0502020204030204" pitchFamily="34" charset="0"/>
                <a:cs typeface="Calibri" panose="020F0502020204030204" pitchFamily="34" charset="0"/>
              </a:rPr>
              <a:t>Once a company decides it will go </a:t>
            </a:r>
            <a:r>
              <a:rPr lang="en-US" sz="2000" b="1" dirty="0">
                <a:latin typeface="Calibri" panose="020F0502020204030204" pitchFamily="34" charset="0"/>
                <a:cs typeface="Calibri" panose="020F0502020204030204" pitchFamily="34" charset="0"/>
              </a:rPr>
              <a:t>global</a:t>
            </a:r>
            <a:r>
              <a:rPr lang="en-US" sz="2000" dirty="0">
                <a:latin typeface="Calibri" panose="020F0502020204030204" pitchFamily="34" charset="0"/>
                <a:cs typeface="Calibri" panose="020F0502020204030204" pitchFamily="34" charset="0"/>
              </a:rPr>
              <a:t>, it must to decide how it will go global.</a:t>
            </a:r>
          </a:p>
          <a:p>
            <a:pPr lvl="1"/>
            <a:r>
              <a:rPr lang="en-US" sz="2000" dirty="0">
                <a:latin typeface="Calibri" panose="020F0502020204030204" pitchFamily="34" charset="0"/>
                <a:cs typeface="Calibri" panose="020F0502020204030204" pitchFamily="34" charset="0"/>
              </a:rPr>
              <a:t>Strategic Alliances – an agreement in which companies combine key resources, costs, risks, technology, and people</a:t>
            </a:r>
          </a:p>
          <a:p>
            <a:pPr lvl="1"/>
            <a:r>
              <a:rPr lang="en-US" sz="2000" dirty="0">
                <a:latin typeface="Calibri" panose="020F0502020204030204" pitchFamily="34" charset="0"/>
                <a:cs typeface="Calibri" panose="020F0502020204030204" pitchFamily="34" charset="0"/>
              </a:rPr>
              <a:t>Joint ventures – a strategic alliance in which two existing companies collaborate to form a third, independent company (Originally Verizon Wireless was a joint venture between Vodafone and Verizon)</a:t>
            </a:r>
          </a:p>
          <a:p>
            <a:pPr lvl="1"/>
            <a:r>
              <a:rPr lang="en-US" sz="2000" dirty="0">
                <a:latin typeface="Calibri" panose="020F0502020204030204" pitchFamily="34" charset="0"/>
                <a:cs typeface="Calibri" panose="020F0502020204030204" pitchFamily="34" charset="0"/>
              </a:rPr>
              <a:t>Wholly Owned affiliates</a:t>
            </a:r>
          </a:p>
          <a:p>
            <a:pPr lvl="1"/>
            <a:r>
              <a:rPr lang="en-US" sz="2000" dirty="0">
                <a:latin typeface="Calibri" panose="020F0502020204030204" pitchFamily="34" charset="0"/>
                <a:cs typeface="Calibri" panose="020F0502020204030204" pitchFamily="34" charset="0"/>
              </a:rPr>
              <a:t>Global New Ventures – new companies that are founded with an active global strategy and have sales, employees, and financing in different countries.</a:t>
            </a:r>
          </a:p>
        </p:txBody>
      </p:sp>
    </p:spTree>
    <p:extLst>
      <p:ext uri="{BB962C8B-B14F-4D97-AF65-F5344CB8AC3E}">
        <p14:creationId xmlns:p14="http://schemas.microsoft.com/office/powerpoint/2010/main" val="11345501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Management</a:t>
            </a:r>
          </a:p>
        </p:txBody>
      </p:sp>
      <p:sp>
        <p:nvSpPr>
          <p:cNvPr id="3" name="Content Placeholder 2"/>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Forms for global business</a:t>
            </a:r>
          </a:p>
          <a:p>
            <a:pPr lvl="1"/>
            <a:r>
              <a:rPr lang="en-US" sz="2400" dirty="0">
                <a:latin typeface="Calibri" panose="020F0502020204030204" pitchFamily="34" charset="0"/>
                <a:cs typeface="Calibri" panose="020F0502020204030204" pitchFamily="34" charset="0"/>
              </a:rPr>
              <a:t>Exporting – selling domestically produced products to customers in foreign countries.</a:t>
            </a:r>
          </a:p>
          <a:p>
            <a:pPr lvl="1"/>
            <a:r>
              <a:rPr lang="en-US" sz="2400" dirty="0">
                <a:latin typeface="Calibri" panose="020F0502020204030204" pitchFamily="34" charset="0"/>
                <a:cs typeface="Calibri" panose="020F0502020204030204" pitchFamily="34" charset="0"/>
              </a:rPr>
              <a:t>Cooperative contracts – </a:t>
            </a:r>
            <a:r>
              <a:rPr lang="en-US" sz="2400" dirty="0">
                <a:latin typeface="Calibri" panose="020F0502020204030204" pitchFamily="34" charset="0"/>
                <a:cs typeface="Calibri" panose="020F0502020204030204" pitchFamily="34" charset="0"/>
                <a:hlinkClick r:id="rId2"/>
              </a:rPr>
              <a:t>comparison</a:t>
            </a:r>
            <a:endParaRPr lang="en-US" sz="2400" dirty="0">
              <a:latin typeface="Calibri" panose="020F0502020204030204" pitchFamily="34" charset="0"/>
              <a:cs typeface="Calibri" panose="020F0502020204030204" pitchFamily="34" charset="0"/>
            </a:endParaRPr>
          </a:p>
          <a:p>
            <a:pPr lvl="2"/>
            <a:r>
              <a:rPr lang="en-US" sz="2200" b="1" dirty="0">
                <a:latin typeface="Calibri" panose="020F0502020204030204" pitchFamily="34" charset="0"/>
                <a:cs typeface="Calibri" panose="020F0502020204030204" pitchFamily="34" charset="0"/>
              </a:rPr>
              <a:t>Licensing</a:t>
            </a:r>
            <a:r>
              <a:rPr lang="en-US" sz="2200" dirty="0">
                <a:latin typeface="Calibri" panose="020F0502020204030204" pitchFamily="34" charset="0"/>
                <a:cs typeface="Calibri" panose="020F0502020204030204" pitchFamily="34" charset="0"/>
              </a:rPr>
              <a:t> – Microsoft software; Television shows; some clothing brands</a:t>
            </a:r>
          </a:p>
          <a:p>
            <a:pPr lvl="2"/>
            <a:r>
              <a:rPr lang="en-US" sz="2400" b="1" dirty="0">
                <a:latin typeface="Calibri" panose="020F0502020204030204" pitchFamily="34" charset="0"/>
                <a:cs typeface="Calibri" panose="020F0502020204030204" pitchFamily="34" charset="0"/>
              </a:rPr>
              <a:t>Franchise</a:t>
            </a:r>
            <a:r>
              <a:rPr lang="en-US" sz="2400" dirty="0">
                <a:latin typeface="Calibri" panose="020F0502020204030204" pitchFamily="34" charset="0"/>
                <a:cs typeface="Calibri" panose="020F0502020204030204" pitchFamily="34" charset="0"/>
              </a:rPr>
              <a:t> – McDonald’s; KFC</a:t>
            </a:r>
          </a:p>
        </p:txBody>
      </p:sp>
    </p:spTree>
    <p:extLst>
      <p:ext uri="{BB962C8B-B14F-4D97-AF65-F5344CB8AC3E}">
        <p14:creationId xmlns:p14="http://schemas.microsoft.com/office/powerpoint/2010/main" val="19533749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81205-73A0-46B9-8559-8E17A04CBE8C}"/>
              </a:ext>
            </a:extLst>
          </p:cNvPr>
          <p:cNvSpPr>
            <a:spLocks noGrp="1"/>
          </p:cNvSpPr>
          <p:nvPr>
            <p:ph type="title"/>
          </p:nvPr>
        </p:nvSpPr>
        <p:spPr>
          <a:xfrm>
            <a:off x="677334" y="651711"/>
            <a:ext cx="8596668" cy="1320800"/>
          </a:xfrm>
        </p:spPr>
        <p:txBody>
          <a:bodyPr/>
          <a:lstStyle/>
          <a:p>
            <a:pPr algn="ctr"/>
            <a:r>
              <a:rPr lang="en-US" dirty="0"/>
              <a:t>Global Management</a:t>
            </a:r>
          </a:p>
        </p:txBody>
      </p:sp>
      <p:sp>
        <p:nvSpPr>
          <p:cNvPr id="3" name="Content Placeholder 2">
            <a:extLst>
              <a:ext uri="{FF2B5EF4-FFF2-40B4-BE49-F238E27FC236}">
                <a16:creationId xmlns:a16="http://schemas.microsoft.com/office/drawing/2014/main" id="{A89EE4B7-23A8-42D7-A668-A472C729C9BF}"/>
              </a:ext>
            </a:extLst>
          </p:cNvPr>
          <p:cNvSpPr>
            <a:spLocks noGrp="1"/>
          </p:cNvSpPr>
          <p:nvPr>
            <p:ph idx="1"/>
          </p:nvPr>
        </p:nvSpPr>
        <p:spPr/>
        <p:txBody>
          <a:bodyPr>
            <a:normAutofit fontScale="92500"/>
          </a:bodyPr>
          <a:lstStyle/>
          <a:p>
            <a:pPr lvl="1"/>
            <a:r>
              <a:rPr lang="en-US" sz="2400" b="1" dirty="0">
                <a:latin typeface="Calibri" panose="020F0502020204030204" pitchFamily="34" charset="0"/>
                <a:cs typeface="Calibri" panose="020F0502020204030204" pitchFamily="34" charset="0"/>
              </a:rPr>
              <a:t>Strategic alliance </a:t>
            </a:r>
            <a:r>
              <a:rPr lang="en-US" sz="2400" dirty="0">
                <a:latin typeface="Calibri" panose="020F0502020204030204" pitchFamily="34" charset="0"/>
                <a:cs typeface="Calibri" panose="020F0502020204030204" pitchFamily="34" charset="0"/>
              </a:rPr>
              <a:t>– an agreement in which companies combine key resources, costs, risks, technology, and people.</a:t>
            </a:r>
          </a:p>
          <a:p>
            <a:pPr lvl="2"/>
            <a:r>
              <a:rPr lang="en-US" sz="2400" b="1" dirty="0">
                <a:latin typeface="Calibri" panose="020F0502020204030204" pitchFamily="34" charset="0"/>
                <a:cs typeface="Calibri" panose="020F0502020204030204" pitchFamily="34" charset="0"/>
              </a:rPr>
              <a:t>Joint venture </a:t>
            </a:r>
            <a:r>
              <a:rPr lang="en-US" sz="2400" dirty="0">
                <a:latin typeface="Calibri" panose="020F0502020204030204" pitchFamily="34" charset="0"/>
                <a:cs typeface="Calibri" panose="020F0502020204030204" pitchFamily="34" charset="0"/>
              </a:rPr>
              <a:t>– a strategic alliance in which two or more companies collaborate to form a third, independent company.</a:t>
            </a:r>
          </a:p>
          <a:p>
            <a:pPr lvl="1"/>
            <a:r>
              <a:rPr lang="en-US" sz="2400" dirty="0">
                <a:latin typeface="Calibri" panose="020F0502020204030204" pitchFamily="34" charset="0"/>
                <a:cs typeface="Calibri" panose="020F0502020204030204" pitchFamily="34" charset="0"/>
              </a:rPr>
              <a:t>Wholly owned affiliates – foreign offices, facilities, and manufacturing plants that are 100% owned by a parent company.</a:t>
            </a:r>
          </a:p>
          <a:p>
            <a:pPr lvl="1"/>
            <a:r>
              <a:rPr lang="en-US" sz="2400" dirty="0">
                <a:latin typeface="Calibri" panose="020F0502020204030204" pitchFamily="34" charset="0"/>
                <a:cs typeface="Calibri" panose="020F0502020204030204" pitchFamily="34" charset="0"/>
              </a:rPr>
              <a:t>Global new ventures – companies that are founded with an active global strategy, and have sales, employees, and financing in different countries.</a:t>
            </a:r>
          </a:p>
          <a:p>
            <a:pPr marL="0" indent="0">
              <a:buNone/>
            </a:pPr>
            <a:endParaRPr lang="en-US" dirty="0"/>
          </a:p>
        </p:txBody>
      </p:sp>
    </p:spTree>
    <p:extLst>
      <p:ext uri="{BB962C8B-B14F-4D97-AF65-F5344CB8AC3E}">
        <p14:creationId xmlns:p14="http://schemas.microsoft.com/office/powerpoint/2010/main" val="305700090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Global Management</a:t>
            </a:r>
            <a:br>
              <a:rPr lang="en-US" dirty="0"/>
            </a:br>
            <a:r>
              <a:rPr lang="en-US" b="1" dirty="0">
                <a:latin typeface="Calibri" panose="020F0502020204030204" pitchFamily="34" charset="0"/>
                <a:cs typeface="Calibri" panose="020F0502020204030204" pitchFamily="34" charset="0"/>
              </a:rPr>
              <a:t>Business climate considerations</a:t>
            </a:r>
            <a:br>
              <a:rPr lang="en-US" b="1"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Autofit/>
          </a:bodyPr>
          <a:lstStyle/>
          <a:p>
            <a:pPr lvl="1"/>
            <a:r>
              <a:rPr lang="en-US" sz="1800" dirty="0">
                <a:latin typeface="Calibri" panose="020F0502020204030204" pitchFamily="34" charset="0"/>
                <a:cs typeface="Calibri" panose="020F0502020204030204" pitchFamily="34" charset="0"/>
              </a:rPr>
              <a:t>Growing markets; </a:t>
            </a:r>
            <a:r>
              <a:rPr lang="en-US" sz="1800" b="1" dirty="0">
                <a:latin typeface="Calibri" panose="020F0502020204030204" pitchFamily="34" charset="0"/>
                <a:cs typeface="Calibri" panose="020F0502020204030204" pitchFamily="34" charset="0"/>
              </a:rPr>
              <a:t>Purchasing power </a:t>
            </a:r>
            <a:r>
              <a:rPr lang="en-US" sz="1800" dirty="0">
                <a:latin typeface="Calibri" panose="020F0502020204030204" pitchFamily="34" charset="0"/>
                <a:cs typeface="Calibri" panose="020F0502020204030204" pitchFamily="34" charset="0"/>
              </a:rPr>
              <a:t>– the relative cost of a standard set of goods and services in different countries; Degree of global competition</a:t>
            </a:r>
          </a:p>
          <a:p>
            <a:pPr lvl="1"/>
            <a:r>
              <a:rPr lang="en-US" sz="1800" dirty="0">
                <a:latin typeface="Calibri" panose="020F0502020204030204" pitchFamily="34" charset="0"/>
                <a:cs typeface="Calibri" panose="020F0502020204030204" pitchFamily="34" charset="0"/>
              </a:rPr>
              <a:t>Choosing an office / manufacturing location</a:t>
            </a:r>
          </a:p>
          <a:p>
            <a:pPr lvl="2"/>
            <a:r>
              <a:rPr lang="en-US" sz="1800" dirty="0">
                <a:latin typeface="Calibri" panose="020F0502020204030204" pitchFamily="34" charset="0"/>
                <a:cs typeface="Calibri" panose="020F0502020204030204" pitchFamily="34" charset="0"/>
              </a:rPr>
              <a:t>Quantitative factors (taxes, exchange rates, labor costs, etc.)</a:t>
            </a:r>
          </a:p>
          <a:p>
            <a:pPr lvl="2"/>
            <a:r>
              <a:rPr lang="en-US" sz="1800" dirty="0">
                <a:latin typeface="Calibri" panose="020F0502020204030204" pitchFamily="34" charset="0"/>
                <a:cs typeface="Calibri" panose="020F0502020204030204" pitchFamily="34" charset="0"/>
              </a:rPr>
              <a:t>Qualitative factors (workforce quality, strategy)</a:t>
            </a:r>
          </a:p>
          <a:p>
            <a:pPr lvl="1"/>
            <a:r>
              <a:rPr lang="en-US" sz="1800" b="1" dirty="0">
                <a:latin typeface="Calibri" panose="020F0502020204030204" pitchFamily="34" charset="0"/>
                <a:cs typeface="Calibri" panose="020F0502020204030204" pitchFamily="34" charset="0"/>
              </a:rPr>
              <a:t>Political risk</a:t>
            </a:r>
          </a:p>
          <a:p>
            <a:pPr lvl="2"/>
            <a:r>
              <a:rPr lang="en-US" sz="1800" dirty="0">
                <a:latin typeface="Calibri" panose="020F0502020204030204" pitchFamily="34" charset="0"/>
                <a:cs typeface="Calibri" panose="020F0502020204030204" pitchFamily="34" charset="0"/>
              </a:rPr>
              <a:t>Political uncertainty – the risks from changes in political regimes that can result from war, revolution, death of political leaders, social unrest, or other influential events </a:t>
            </a:r>
          </a:p>
          <a:p>
            <a:pPr lvl="2"/>
            <a:r>
              <a:rPr lang="en-US" sz="1800" dirty="0">
                <a:latin typeface="Calibri" panose="020F0502020204030204" pitchFamily="34" charset="0"/>
                <a:cs typeface="Calibri" panose="020F0502020204030204" pitchFamily="34" charset="0"/>
              </a:rPr>
              <a:t>Policy uncertainty – the risk associated with changes in laws and government policies that directly affect the way foreign companies conduct business</a:t>
            </a:r>
          </a:p>
        </p:txBody>
      </p:sp>
    </p:spTree>
    <p:extLst>
      <p:ext uri="{BB962C8B-B14F-4D97-AF65-F5344CB8AC3E}">
        <p14:creationId xmlns:p14="http://schemas.microsoft.com/office/powerpoint/2010/main" val="2965076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Global Management</a:t>
            </a:r>
            <a:br>
              <a:rPr lang="en-US" dirty="0"/>
            </a:br>
            <a:r>
              <a:rPr lang="en-US" b="1" dirty="0">
                <a:latin typeface="Calibri" panose="020F0502020204030204" pitchFamily="34" charset="0"/>
                <a:cs typeface="Calibri" panose="020F0502020204030204" pitchFamily="34" charset="0"/>
              </a:rPr>
              <a:t>Awareness of Cultural Differences</a:t>
            </a:r>
            <a:br>
              <a:rPr lang="en-US" b="1"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a:bodyPr>
          <a:lstStyle/>
          <a:p>
            <a:pPr lvl="1"/>
            <a:r>
              <a:rPr lang="en-US" sz="1800" dirty="0">
                <a:latin typeface="Calibri" panose="020F0502020204030204" pitchFamily="34" charset="0"/>
                <a:cs typeface="Calibri" panose="020F0502020204030204" pitchFamily="34" charset="0"/>
              </a:rPr>
              <a:t>National culture – the set of shared values and beliefs that affect the perception, decisions, and behavior of the people from a particular country.</a:t>
            </a:r>
          </a:p>
          <a:p>
            <a:pPr lvl="2"/>
            <a:r>
              <a:rPr lang="en-US" sz="1800" dirty="0">
                <a:latin typeface="Calibri" panose="020F0502020204030204" pitchFamily="34" charset="0"/>
                <a:cs typeface="Calibri" panose="020F0502020204030204" pitchFamily="34" charset="0"/>
              </a:rPr>
              <a:t>Power distance</a:t>
            </a:r>
          </a:p>
          <a:p>
            <a:pPr lvl="2"/>
            <a:r>
              <a:rPr lang="en-US" sz="1800" dirty="0">
                <a:latin typeface="Calibri" panose="020F0502020204030204" pitchFamily="34" charset="0"/>
                <a:cs typeface="Calibri" panose="020F0502020204030204" pitchFamily="34" charset="0"/>
              </a:rPr>
              <a:t>Individualism</a:t>
            </a:r>
          </a:p>
          <a:p>
            <a:pPr lvl="2"/>
            <a:r>
              <a:rPr lang="en-US" sz="1800" dirty="0">
                <a:latin typeface="Calibri" panose="020F0502020204030204" pitchFamily="34" charset="0"/>
                <a:cs typeface="Calibri" panose="020F0502020204030204" pitchFamily="34" charset="0"/>
              </a:rPr>
              <a:t>Masculinity and femininity</a:t>
            </a:r>
          </a:p>
          <a:p>
            <a:pPr lvl="2"/>
            <a:r>
              <a:rPr lang="en-US" sz="1800" dirty="0">
                <a:latin typeface="Calibri" panose="020F0502020204030204" pitchFamily="34" charset="0"/>
                <a:cs typeface="Calibri" panose="020F0502020204030204" pitchFamily="34" charset="0"/>
              </a:rPr>
              <a:t>Uncertainty avoidance</a:t>
            </a:r>
          </a:p>
          <a:p>
            <a:pPr lvl="2"/>
            <a:r>
              <a:rPr lang="en-US" sz="1800" dirty="0">
                <a:latin typeface="Calibri" panose="020F0502020204030204" pitchFamily="34" charset="0"/>
                <a:cs typeface="Calibri" panose="020F0502020204030204" pitchFamily="34" charset="0"/>
              </a:rPr>
              <a:t>Short term / long term orientation</a:t>
            </a:r>
          </a:p>
          <a:p>
            <a:pPr lvl="2"/>
            <a:r>
              <a:rPr lang="en-US" sz="1800" dirty="0">
                <a:latin typeface="Calibri" panose="020F0502020204030204" pitchFamily="34" charset="0"/>
                <a:cs typeface="Calibri" panose="020F0502020204030204" pitchFamily="34" charset="0"/>
              </a:rPr>
              <a:t>Indulgence vs. restraint</a:t>
            </a:r>
          </a:p>
          <a:p>
            <a:r>
              <a:rPr lang="en-US" dirty="0">
                <a:latin typeface="Calibri" panose="020F0502020204030204" pitchFamily="34" charset="0"/>
                <a:cs typeface="Calibri" panose="020F0502020204030204" pitchFamily="34" charset="0"/>
              </a:rPr>
              <a:t>Adopt to cultural differences – do not base the adaptions of management practices on outdated and incorrect assumptions about country’s culture.</a:t>
            </a:r>
          </a:p>
          <a:p>
            <a:pPr lvl="2"/>
            <a:endParaRPr lang="en-US" dirty="0"/>
          </a:p>
        </p:txBody>
      </p:sp>
    </p:spTree>
    <p:extLst>
      <p:ext uri="{BB962C8B-B14F-4D97-AF65-F5344CB8AC3E}">
        <p14:creationId xmlns:p14="http://schemas.microsoft.com/office/powerpoint/2010/main" val="16623784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Management</a:t>
            </a:r>
            <a:br>
              <a:rPr lang="en-US" dirty="0"/>
            </a:br>
            <a:r>
              <a:rPr lang="en-US" dirty="0"/>
              <a:t>Conclusion</a:t>
            </a:r>
          </a:p>
        </p:txBody>
      </p:sp>
      <p:sp>
        <p:nvSpPr>
          <p:cNvPr id="3" name="Content Placeholder 2"/>
          <p:cNvSpPr>
            <a:spLocks noGrp="1"/>
          </p:cNvSpPr>
          <p:nvPr>
            <p:ph idx="1"/>
          </p:nvPr>
        </p:nvSpPr>
        <p:spPr/>
        <p:txBody>
          <a:bodyPr>
            <a:normAutofit lnSpcReduction="10000"/>
          </a:bodyPr>
          <a:lstStyle/>
          <a:p>
            <a:r>
              <a:rPr lang="en-US" sz="2400" b="1" dirty="0">
                <a:latin typeface="Calibri" panose="020F0502020204030204" pitchFamily="34" charset="0"/>
                <a:cs typeface="Calibri" panose="020F0502020204030204" pitchFamily="34" charset="0"/>
              </a:rPr>
              <a:t>Employee considerations</a:t>
            </a:r>
          </a:p>
          <a:p>
            <a:pPr lvl="1"/>
            <a:r>
              <a:rPr lang="en-US" sz="2400" dirty="0">
                <a:latin typeface="Calibri" panose="020F0502020204030204" pitchFamily="34" charset="0"/>
                <a:cs typeface="Calibri" panose="020F0502020204030204" pitchFamily="34" charset="0"/>
              </a:rPr>
              <a:t>Expatriate – someone who lives and works outside his or her native country</a:t>
            </a:r>
          </a:p>
          <a:p>
            <a:pPr lvl="1"/>
            <a:r>
              <a:rPr lang="en-US" sz="2400" dirty="0">
                <a:latin typeface="Calibri" panose="020F0502020204030204" pitchFamily="34" charset="0"/>
                <a:cs typeface="Calibri" panose="020F0502020204030204" pitchFamily="34" charset="0"/>
              </a:rPr>
              <a:t>Language and cross cultural training</a:t>
            </a:r>
          </a:p>
          <a:p>
            <a:pPr lvl="1"/>
            <a:r>
              <a:rPr lang="en-US" sz="2400" dirty="0">
                <a:latin typeface="Calibri" panose="020F0502020204030204" pitchFamily="34" charset="0"/>
                <a:cs typeface="Calibri" panose="020F0502020204030204" pitchFamily="34" charset="0"/>
              </a:rPr>
              <a:t>Spouse, Family, dual career issues</a:t>
            </a:r>
          </a:p>
          <a:p>
            <a:pPr lvl="1"/>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With Globalism the importance of understanding the related management issues have take on a new importance for businesses of all sizes.</a:t>
            </a:r>
          </a:p>
          <a:p>
            <a:pPr lvl="1"/>
            <a:endParaRPr lang="en-US" dirty="0"/>
          </a:p>
        </p:txBody>
      </p:sp>
    </p:spTree>
    <p:extLst>
      <p:ext uri="{BB962C8B-B14F-4D97-AF65-F5344CB8AC3E}">
        <p14:creationId xmlns:p14="http://schemas.microsoft.com/office/powerpoint/2010/main" val="275943459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Organizational structure – the vertical and horizontal configuration of departments, authority, and jobs within a company.</a:t>
            </a:r>
          </a:p>
          <a:p>
            <a:pPr lvl="1"/>
            <a:r>
              <a:rPr lang="en-US" sz="1800" dirty="0">
                <a:latin typeface="Calibri" panose="020F0502020204030204" pitchFamily="34" charset="0"/>
                <a:cs typeface="Calibri" panose="020F0502020204030204" pitchFamily="34" charset="0"/>
              </a:rPr>
              <a:t>Who reports to whom?</a:t>
            </a:r>
          </a:p>
          <a:p>
            <a:pPr lvl="1"/>
            <a:r>
              <a:rPr lang="en-US" sz="1800" dirty="0">
                <a:latin typeface="Calibri" panose="020F0502020204030204" pitchFamily="34" charset="0"/>
                <a:cs typeface="Calibri" panose="020F0502020204030204" pitchFamily="34" charset="0"/>
              </a:rPr>
              <a:t>Who does what?</a:t>
            </a:r>
          </a:p>
          <a:p>
            <a:pPr lvl="1"/>
            <a:r>
              <a:rPr lang="en-US" sz="1800" dirty="0">
                <a:latin typeface="Calibri" panose="020F0502020204030204" pitchFamily="34" charset="0"/>
                <a:cs typeface="Calibri" panose="020F0502020204030204" pitchFamily="34" charset="0"/>
              </a:rPr>
              <a:t>Where does the work get done?</a:t>
            </a:r>
          </a:p>
          <a:p>
            <a:r>
              <a:rPr lang="en-US" dirty="0">
                <a:latin typeface="Calibri" panose="020F0502020204030204" pitchFamily="34" charset="0"/>
                <a:cs typeface="Calibri" panose="020F0502020204030204" pitchFamily="34" charset="0"/>
              </a:rPr>
              <a:t>Organizational process – the collection of activities that transforms inputs into outputs that customers value.</a:t>
            </a:r>
          </a:p>
          <a:p>
            <a:pPr lvl="1"/>
            <a:r>
              <a:rPr lang="en-US" sz="1800" dirty="0">
                <a:latin typeface="Calibri" panose="020F0502020204030204" pitchFamily="34" charset="0"/>
                <a:cs typeface="Calibri" panose="020F0502020204030204" pitchFamily="34" charset="0"/>
              </a:rPr>
              <a:t>How do things get done?</a:t>
            </a:r>
          </a:p>
          <a:p>
            <a:pPr lvl="1"/>
            <a:r>
              <a:rPr lang="en-US" sz="1800" dirty="0">
                <a:latin typeface="Calibri" panose="020F0502020204030204" pitchFamily="34" charset="0"/>
                <a:cs typeface="Calibri" panose="020F0502020204030204" pitchFamily="34" charset="0"/>
              </a:rPr>
              <a:t>Departmentalization – subdividing work and workers into separate units responsible for particular business functions or areas of expertise.</a:t>
            </a:r>
          </a:p>
        </p:txBody>
      </p:sp>
    </p:spTree>
    <p:extLst>
      <p:ext uri="{BB962C8B-B14F-4D97-AF65-F5344CB8AC3E}">
        <p14:creationId xmlns:p14="http://schemas.microsoft.com/office/powerpoint/2010/main" val="209192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pic>
        <p:nvPicPr>
          <p:cNvPr id="1026" name="Picture 2" descr="Image result for organizational chart"/>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417088" y="2160588"/>
            <a:ext cx="5117862"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0909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a:xfrm>
            <a:off x="575734" y="1796025"/>
            <a:ext cx="8596668" cy="3880773"/>
          </a:xfrm>
        </p:spPr>
        <p:txBody>
          <a:bodyPr>
            <a:normAutofit/>
          </a:bodyPr>
          <a:lstStyle/>
          <a:p>
            <a:r>
              <a:rPr lang="en-US" b="1" dirty="0">
                <a:latin typeface="Calibri" panose="020F0502020204030204" pitchFamily="34" charset="0"/>
                <a:cs typeface="Calibri" panose="020F0502020204030204" pitchFamily="34" charset="0"/>
              </a:rPr>
              <a:t>Functional departmentalization </a:t>
            </a:r>
            <a:r>
              <a:rPr lang="en-US" dirty="0">
                <a:latin typeface="Calibri" panose="020F0502020204030204" pitchFamily="34" charset="0"/>
                <a:cs typeface="Calibri" panose="020F0502020204030204" pitchFamily="34" charset="0"/>
              </a:rPr>
              <a:t>– organizing work and workers into separate units responsible for particular business functions or areas of expertise.</a:t>
            </a:r>
          </a:p>
          <a:p>
            <a:pPr lvl="1"/>
            <a:r>
              <a:rPr lang="en-US" sz="1800" dirty="0">
                <a:latin typeface="Calibri" panose="020F0502020204030204" pitchFamily="34" charset="0"/>
                <a:cs typeface="Calibri" panose="020F0502020204030204" pitchFamily="34" charset="0"/>
              </a:rPr>
              <a:t>Advantages</a:t>
            </a:r>
          </a:p>
          <a:p>
            <a:pPr lvl="2"/>
            <a:r>
              <a:rPr lang="en-US" sz="1800" dirty="0">
                <a:latin typeface="Calibri" panose="020F0502020204030204" pitchFamily="34" charset="0"/>
                <a:cs typeface="Calibri" panose="020F0502020204030204" pitchFamily="34" charset="0"/>
              </a:rPr>
              <a:t>Allows work to be done by highly qualified specialists</a:t>
            </a:r>
          </a:p>
          <a:p>
            <a:pPr lvl="2"/>
            <a:r>
              <a:rPr lang="en-US" sz="1800" dirty="0">
                <a:latin typeface="Calibri" panose="020F0502020204030204" pitchFamily="34" charset="0"/>
                <a:cs typeface="Calibri" panose="020F0502020204030204" pitchFamily="34" charset="0"/>
              </a:rPr>
              <a:t>Lowers cost by reducing duplication</a:t>
            </a:r>
          </a:p>
          <a:p>
            <a:pPr lvl="2"/>
            <a:r>
              <a:rPr lang="en-US" sz="1800" dirty="0">
                <a:latin typeface="Calibri" panose="020F0502020204030204" pitchFamily="34" charset="0"/>
                <a:cs typeface="Calibri" panose="020F0502020204030204" pitchFamily="34" charset="0"/>
              </a:rPr>
              <a:t>Less problematic for managers</a:t>
            </a:r>
          </a:p>
          <a:p>
            <a:pPr lvl="1"/>
            <a:r>
              <a:rPr lang="en-US" sz="1800" dirty="0">
                <a:latin typeface="Calibri" panose="020F0502020204030204" pitchFamily="34" charset="0"/>
                <a:cs typeface="Calibri" panose="020F0502020204030204" pitchFamily="34" charset="0"/>
              </a:rPr>
              <a:t>Disadvantages</a:t>
            </a:r>
          </a:p>
          <a:p>
            <a:pPr lvl="2"/>
            <a:r>
              <a:rPr lang="en-US" sz="1800" dirty="0">
                <a:latin typeface="Calibri" panose="020F0502020204030204" pitchFamily="34" charset="0"/>
                <a:cs typeface="Calibri" panose="020F0502020204030204" pitchFamily="34" charset="0"/>
              </a:rPr>
              <a:t>Cross-department coordination can be difficult (Marketing vs. Manufacturing)</a:t>
            </a:r>
          </a:p>
          <a:p>
            <a:pPr lvl="2"/>
            <a:r>
              <a:rPr lang="en-US" sz="1800" dirty="0">
                <a:latin typeface="Calibri" panose="020F0502020204030204" pitchFamily="34" charset="0"/>
                <a:cs typeface="Calibri" panose="020F0502020204030204" pitchFamily="34" charset="0"/>
              </a:rPr>
              <a:t>May lead to slower decision-making </a:t>
            </a:r>
          </a:p>
          <a:p>
            <a:pPr lvl="2"/>
            <a:r>
              <a:rPr lang="en-US" sz="1800" dirty="0">
                <a:latin typeface="Calibri" panose="020F0502020204030204" pitchFamily="34" charset="0"/>
                <a:cs typeface="Calibri" panose="020F0502020204030204" pitchFamily="34" charset="0"/>
              </a:rPr>
              <a:t>Managers and workers have narrower experience and expertise</a:t>
            </a:r>
          </a:p>
        </p:txBody>
      </p:sp>
    </p:spTree>
    <p:extLst>
      <p:ext uri="{BB962C8B-B14F-4D97-AF65-F5344CB8AC3E}">
        <p14:creationId xmlns:p14="http://schemas.microsoft.com/office/powerpoint/2010/main" val="24438126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lstStyle/>
          <a:p>
            <a:r>
              <a:rPr lang="en-US" dirty="0">
                <a:latin typeface="Calibri" panose="020F0502020204030204" pitchFamily="34" charset="0"/>
                <a:cs typeface="Calibri" panose="020F0502020204030204" pitchFamily="34" charset="0"/>
              </a:rPr>
              <a:t>Product departmentalization – organizing work and workers into separate units responsible for producing particular products or services.</a:t>
            </a:r>
          </a:p>
          <a:p>
            <a:pPr lvl="1"/>
            <a:r>
              <a:rPr lang="en-US" sz="1800" dirty="0">
                <a:latin typeface="Calibri" panose="020F0502020204030204" pitchFamily="34" charset="0"/>
                <a:cs typeface="Calibri" panose="020F0502020204030204" pitchFamily="34" charset="0"/>
              </a:rPr>
              <a:t>Advantages</a:t>
            </a:r>
          </a:p>
          <a:p>
            <a:pPr lvl="2"/>
            <a:r>
              <a:rPr lang="en-US" sz="1800" dirty="0">
                <a:latin typeface="Calibri" panose="020F0502020204030204" pitchFamily="34" charset="0"/>
                <a:cs typeface="Calibri" panose="020F0502020204030204" pitchFamily="34" charset="0"/>
              </a:rPr>
              <a:t>It allows managers to specialize in one area of expertise</a:t>
            </a:r>
          </a:p>
          <a:p>
            <a:pPr lvl="2"/>
            <a:r>
              <a:rPr lang="en-US" sz="1800" dirty="0">
                <a:latin typeface="Calibri" panose="020F0502020204030204" pitchFamily="34" charset="0"/>
                <a:cs typeface="Calibri" panose="020F0502020204030204" pitchFamily="34" charset="0"/>
              </a:rPr>
              <a:t>Makes it easier for top managers to assess performance</a:t>
            </a:r>
          </a:p>
          <a:p>
            <a:pPr lvl="2"/>
            <a:r>
              <a:rPr lang="en-US" sz="1800" dirty="0">
                <a:latin typeface="Calibri" panose="020F0502020204030204" pitchFamily="34" charset="0"/>
                <a:cs typeface="Calibri" panose="020F0502020204030204" pitchFamily="34" charset="0"/>
              </a:rPr>
              <a:t>Faster decision making because of fewer functional conflicts</a:t>
            </a:r>
          </a:p>
          <a:p>
            <a:pPr lvl="1"/>
            <a:r>
              <a:rPr lang="en-US" sz="1800" dirty="0">
                <a:latin typeface="Calibri" panose="020F0502020204030204" pitchFamily="34" charset="0"/>
                <a:cs typeface="Calibri" panose="020F0502020204030204" pitchFamily="34" charset="0"/>
              </a:rPr>
              <a:t>Disadvantages</a:t>
            </a:r>
          </a:p>
          <a:p>
            <a:pPr lvl="2"/>
            <a:r>
              <a:rPr lang="en-US" sz="1800" dirty="0">
                <a:latin typeface="Calibri" panose="020F0502020204030204" pitchFamily="34" charset="0"/>
                <a:cs typeface="Calibri" panose="020F0502020204030204" pitchFamily="34" charset="0"/>
              </a:rPr>
              <a:t>Duplication of functions (accounting, sales, HR, procurement etc.)</a:t>
            </a:r>
          </a:p>
          <a:p>
            <a:pPr lvl="2"/>
            <a:r>
              <a:rPr lang="en-US" sz="1800" dirty="0">
                <a:latin typeface="Calibri" panose="020F0502020204030204" pitchFamily="34" charset="0"/>
                <a:cs typeface="Calibri" panose="020F0502020204030204" pitchFamily="34" charset="0"/>
              </a:rPr>
              <a:t>Challenge of coordinating across product departments (could lead to non-standard policies and procedures)</a:t>
            </a:r>
          </a:p>
          <a:p>
            <a:pPr marL="914400" lvl="2" indent="0">
              <a:buNone/>
            </a:pPr>
            <a:endParaRPr lang="en-US" dirty="0"/>
          </a:p>
        </p:txBody>
      </p:sp>
    </p:spTree>
    <p:extLst>
      <p:ext uri="{BB962C8B-B14F-4D97-AF65-F5344CB8AC3E}">
        <p14:creationId xmlns:p14="http://schemas.microsoft.com/office/powerpoint/2010/main" val="83380339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rmAutofit/>
          </a:bodyPr>
          <a:lstStyle/>
          <a:p>
            <a:r>
              <a:rPr lang="en-US" b="1" dirty="0">
                <a:latin typeface="Calibri" panose="020F0502020204030204" pitchFamily="34" charset="0"/>
                <a:cs typeface="Calibri" panose="020F0502020204030204" pitchFamily="34" charset="0"/>
              </a:rPr>
              <a:t>Customer departmentalization </a:t>
            </a:r>
            <a:r>
              <a:rPr lang="en-US" dirty="0">
                <a:latin typeface="Calibri" panose="020F0502020204030204" pitchFamily="34" charset="0"/>
                <a:cs typeface="Calibri" panose="020F0502020204030204" pitchFamily="34" charset="0"/>
              </a:rPr>
              <a:t>– organizing work and workers into separate units responsible for particular kinds of customers (consumer, enterprise).</a:t>
            </a:r>
          </a:p>
          <a:p>
            <a:pPr lvl="1"/>
            <a:r>
              <a:rPr lang="en-US" sz="1800" dirty="0">
                <a:latin typeface="Calibri" panose="020F0502020204030204" pitchFamily="34" charset="0"/>
                <a:cs typeface="Calibri" panose="020F0502020204030204" pitchFamily="34" charset="0"/>
              </a:rPr>
              <a:t>Advantages </a:t>
            </a:r>
          </a:p>
          <a:p>
            <a:pPr lvl="2"/>
            <a:r>
              <a:rPr lang="en-US" sz="1800" dirty="0">
                <a:latin typeface="Calibri" panose="020F0502020204030204" pitchFamily="34" charset="0"/>
                <a:cs typeface="Calibri" panose="020F0502020204030204" pitchFamily="34" charset="0"/>
              </a:rPr>
              <a:t>Focusses the organization on customer needs rather than on products or business functions.</a:t>
            </a:r>
          </a:p>
          <a:p>
            <a:pPr lvl="2"/>
            <a:r>
              <a:rPr lang="en-US" sz="1800" dirty="0">
                <a:latin typeface="Calibri" panose="020F0502020204030204" pitchFamily="34" charset="0"/>
                <a:cs typeface="Calibri" panose="020F0502020204030204" pitchFamily="34" charset="0"/>
              </a:rPr>
              <a:t>Allows companies to specialize and adapt to customer needs.</a:t>
            </a:r>
          </a:p>
          <a:p>
            <a:pPr lvl="1"/>
            <a:r>
              <a:rPr lang="en-US" sz="1800" dirty="0">
                <a:latin typeface="Calibri" panose="020F0502020204030204" pitchFamily="34" charset="0"/>
                <a:cs typeface="Calibri" panose="020F0502020204030204" pitchFamily="34" charset="0"/>
              </a:rPr>
              <a:t>Disadvantages</a:t>
            </a:r>
          </a:p>
          <a:p>
            <a:pPr lvl="2"/>
            <a:r>
              <a:rPr lang="en-US" sz="1800" dirty="0">
                <a:latin typeface="Calibri" panose="020F0502020204030204" pitchFamily="34" charset="0"/>
                <a:cs typeface="Calibri" panose="020F0502020204030204" pitchFamily="34" charset="0"/>
              </a:rPr>
              <a:t>Leads to duplication of resources</a:t>
            </a:r>
          </a:p>
          <a:p>
            <a:pPr lvl="2"/>
            <a:r>
              <a:rPr lang="en-US" sz="1800" dirty="0">
                <a:latin typeface="Calibri" panose="020F0502020204030204" pitchFamily="34" charset="0"/>
                <a:cs typeface="Calibri" panose="020F0502020204030204" pitchFamily="34" charset="0"/>
              </a:rPr>
              <a:t>Difficult to achieve coordination across different customer departments</a:t>
            </a:r>
          </a:p>
          <a:p>
            <a:pPr lvl="2"/>
            <a:r>
              <a:rPr lang="en-US" sz="1800" dirty="0">
                <a:latin typeface="Calibri" panose="020F0502020204030204" pitchFamily="34" charset="0"/>
                <a:cs typeface="Calibri" panose="020F0502020204030204" pitchFamily="34" charset="0"/>
              </a:rPr>
              <a:t>Could lead to decisions that help customers but hurt the business</a:t>
            </a:r>
          </a:p>
          <a:p>
            <a:pPr lvl="2"/>
            <a:endParaRPr lang="en-US" dirty="0"/>
          </a:p>
        </p:txBody>
      </p:sp>
    </p:spTree>
    <p:extLst>
      <p:ext uri="{BB962C8B-B14F-4D97-AF65-F5344CB8AC3E}">
        <p14:creationId xmlns:p14="http://schemas.microsoft.com/office/powerpoint/2010/main" val="31196304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rmAutofit/>
          </a:bodyPr>
          <a:lstStyle/>
          <a:p>
            <a:r>
              <a:rPr lang="en-US" b="1" dirty="0">
                <a:latin typeface="Calibri" panose="020F0502020204030204" pitchFamily="34" charset="0"/>
                <a:cs typeface="Calibri" panose="020F0502020204030204" pitchFamily="34" charset="0"/>
              </a:rPr>
              <a:t>Geographic departmentalization </a:t>
            </a:r>
            <a:r>
              <a:rPr lang="en-US" dirty="0"/>
              <a:t>– organizes work and workers into separate units responsible for doing business in particular geographic areas.	</a:t>
            </a:r>
          </a:p>
          <a:p>
            <a:pPr lvl="1"/>
            <a:r>
              <a:rPr lang="en-US" sz="1800" dirty="0"/>
              <a:t>Advantages</a:t>
            </a:r>
          </a:p>
          <a:p>
            <a:pPr lvl="2"/>
            <a:r>
              <a:rPr lang="en-US" sz="1800" dirty="0"/>
              <a:t>Helps companies respond to demands of different markets</a:t>
            </a:r>
          </a:p>
          <a:p>
            <a:pPr lvl="2"/>
            <a:r>
              <a:rPr lang="en-US" sz="1800" dirty="0"/>
              <a:t>Possible lowers cost by locating unique organizational resources closer to customers (e.g.. Reduced shipping costs)</a:t>
            </a:r>
          </a:p>
          <a:p>
            <a:pPr lvl="1"/>
            <a:r>
              <a:rPr lang="en-US" sz="1800" dirty="0"/>
              <a:t>Disadvantages</a:t>
            </a:r>
          </a:p>
          <a:p>
            <a:pPr lvl="2"/>
            <a:r>
              <a:rPr lang="en-US" sz="1800" dirty="0"/>
              <a:t>Duplication of resources</a:t>
            </a:r>
          </a:p>
          <a:p>
            <a:pPr lvl="2"/>
            <a:r>
              <a:rPr lang="en-US" sz="1800" dirty="0"/>
              <a:t>Difficult to coordinate departments with geographic separation and limited individual personal contacts</a:t>
            </a:r>
          </a:p>
          <a:p>
            <a:pPr lvl="2"/>
            <a:endParaRPr lang="en-US" dirty="0"/>
          </a:p>
        </p:txBody>
      </p:sp>
    </p:spTree>
    <p:extLst>
      <p:ext uri="{BB962C8B-B14F-4D97-AF65-F5344CB8AC3E}">
        <p14:creationId xmlns:p14="http://schemas.microsoft.com/office/powerpoint/2010/main" val="2855643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rmAutofit/>
          </a:bodyPr>
          <a:lstStyle/>
          <a:p>
            <a:r>
              <a:rPr lang="en-US" b="1" dirty="0"/>
              <a:t>M</a:t>
            </a:r>
            <a:r>
              <a:rPr lang="en-US" b="1" dirty="0">
                <a:latin typeface="Calibri" panose="020F0502020204030204" pitchFamily="34" charset="0"/>
                <a:cs typeface="Calibri" panose="020F0502020204030204" pitchFamily="34" charset="0"/>
              </a:rPr>
              <a:t>atrix departmentalization </a:t>
            </a:r>
            <a:r>
              <a:rPr lang="en-US" dirty="0">
                <a:latin typeface="Calibri" panose="020F0502020204030204" pitchFamily="34" charset="0"/>
                <a:cs typeface="Calibri" panose="020F0502020204030204" pitchFamily="34" charset="0"/>
              </a:rPr>
              <a:t>– a hybrid organizational structure in which two or more forms of departmentalization, most often product and functional, are used together.</a:t>
            </a:r>
          </a:p>
          <a:p>
            <a:pPr lvl="1"/>
            <a:r>
              <a:rPr lang="en-US" sz="1800" dirty="0">
                <a:latin typeface="Calibri" panose="020F0502020204030204" pitchFamily="34" charset="0"/>
                <a:cs typeface="Calibri" panose="020F0502020204030204" pitchFamily="34" charset="0"/>
              </a:rPr>
              <a:t>Features</a:t>
            </a:r>
          </a:p>
          <a:p>
            <a:pPr lvl="2"/>
            <a:r>
              <a:rPr lang="en-US" sz="1800" dirty="0">
                <a:latin typeface="Calibri" panose="020F0502020204030204" pitchFamily="34" charset="0"/>
                <a:cs typeface="Calibri" panose="020F0502020204030204" pitchFamily="34" charset="0"/>
              </a:rPr>
              <a:t>Employees report to two bosses</a:t>
            </a:r>
          </a:p>
          <a:p>
            <a:pPr lvl="2"/>
            <a:r>
              <a:rPr lang="en-US" sz="1800" dirty="0">
                <a:latin typeface="Calibri" panose="020F0502020204030204" pitchFamily="34" charset="0"/>
                <a:cs typeface="Calibri" panose="020F0502020204030204" pitchFamily="34" charset="0"/>
              </a:rPr>
              <a:t>Leads to more cross functional interaction</a:t>
            </a:r>
          </a:p>
          <a:p>
            <a:pPr lvl="2"/>
            <a:r>
              <a:rPr lang="en-US" sz="1800" dirty="0">
                <a:latin typeface="Calibri" panose="020F0502020204030204" pitchFamily="34" charset="0"/>
                <a:cs typeface="Calibri" panose="020F0502020204030204" pitchFamily="34" charset="0"/>
              </a:rPr>
              <a:t>Requires significant coordination between managers</a:t>
            </a:r>
          </a:p>
          <a:p>
            <a:pPr lvl="1"/>
            <a:r>
              <a:rPr lang="en-US" sz="1800" dirty="0">
                <a:latin typeface="Calibri" panose="020F0502020204030204" pitchFamily="34" charset="0"/>
                <a:cs typeface="Calibri" panose="020F0502020204030204" pitchFamily="34" charset="0"/>
              </a:rPr>
              <a:t>Advantage - Allows efficient management of large complex tasks such as R&amp;D through avoiding duplication</a:t>
            </a:r>
          </a:p>
          <a:p>
            <a:pPr lvl="1"/>
            <a:r>
              <a:rPr lang="en-US" sz="1800" dirty="0">
                <a:latin typeface="Calibri" panose="020F0502020204030204" pitchFamily="34" charset="0"/>
                <a:cs typeface="Calibri" panose="020F0502020204030204" pitchFamily="34" charset="0"/>
              </a:rPr>
              <a:t>Disadvantage - High level of coordination is required to manage to the complexity of the organization and the task</a:t>
            </a:r>
          </a:p>
          <a:p>
            <a:pPr marL="457200" lvl="1" indent="0">
              <a:buNone/>
            </a:pPr>
            <a:endParaRPr lang="en-US" dirty="0"/>
          </a:p>
          <a:p>
            <a:pPr lvl="2"/>
            <a:endParaRPr lang="en-US" dirty="0"/>
          </a:p>
        </p:txBody>
      </p:sp>
    </p:spTree>
    <p:extLst>
      <p:ext uri="{BB962C8B-B14F-4D97-AF65-F5344CB8AC3E}">
        <p14:creationId xmlns:p14="http://schemas.microsoft.com/office/powerpoint/2010/main" val="20485034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pic>
        <p:nvPicPr>
          <p:cNvPr id="2050" name="Picture 2" descr="Image result for matrix organization chart template powerpoint"/>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388394" y="2160588"/>
            <a:ext cx="5175249" cy="3881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8862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rmAutofit/>
          </a:bodyPr>
          <a:lstStyle/>
          <a:p>
            <a:r>
              <a:rPr lang="en-US" sz="2000" b="1" dirty="0">
                <a:latin typeface="Calibri" panose="020F0502020204030204" pitchFamily="34" charset="0"/>
                <a:cs typeface="Calibri" panose="020F0502020204030204" pitchFamily="34" charset="0"/>
              </a:rPr>
              <a:t>Matrix</a:t>
            </a:r>
            <a:r>
              <a:rPr lang="en-US" sz="2000" dirty="0">
                <a:latin typeface="Calibri" panose="020F0502020204030204" pitchFamily="34" charset="0"/>
                <a:cs typeface="Calibri" panose="020F0502020204030204" pitchFamily="34" charset="0"/>
              </a:rPr>
              <a:t> (continued)</a:t>
            </a:r>
          </a:p>
          <a:p>
            <a:pPr lvl="1"/>
            <a:r>
              <a:rPr lang="en-US" sz="2000" dirty="0">
                <a:latin typeface="Calibri" panose="020F0502020204030204" pitchFamily="34" charset="0"/>
                <a:cs typeface="Calibri" panose="020F0502020204030204" pitchFamily="34" charset="0"/>
              </a:rPr>
              <a:t>Simple matrix – a form of matrix management departmentalization in which managers in different parts of the matrix negotiate conflicts and resources.</a:t>
            </a:r>
          </a:p>
          <a:p>
            <a:pPr lvl="1"/>
            <a:r>
              <a:rPr lang="en-US" sz="2000" dirty="0">
                <a:latin typeface="Calibri" panose="020F0502020204030204" pitchFamily="34" charset="0"/>
                <a:cs typeface="Calibri" panose="020F0502020204030204" pitchFamily="34" charset="0"/>
              </a:rPr>
              <a:t>Complex matrix – a form of matrix departmentalization in which managers in different parts of the matrix report of matrix managers, who help them sort out conflicts and problems.</a:t>
            </a:r>
          </a:p>
          <a:p>
            <a:r>
              <a:rPr lang="en-US" sz="2000" dirty="0">
                <a:latin typeface="Calibri" panose="020F0502020204030204" pitchFamily="34" charset="0"/>
                <a:cs typeface="Calibri" panose="020F0502020204030204" pitchFamily="34" charset="0"/>
              </a:rPr>
              <a:t>Conclusion – There is no ideal organization design and that is why companies “reorganize”. In many cases it is important to adjust the organization to gain efficiencies and to respond to externalities. Executive spend  a lot of time trying to get the right organizational structure.</a:t>
            </a:r>
          </a:p>
          <a:p>
            <a:pPr lvl="1"/>
            <a:endParaRPr lang="en-US" dirty="0"/>
          </a:p>
          <a:p>
            <a:pPr lvl="1"/>
            <a:endParaRPr lang="en-US" dirty="0"/>
          </a:p>
        </p:txBody>
      </p:sp>
    </p:spTree>
    <p:extLst>
      <p:ext uri="{BB962C8B-B14F-4D97-AF65-F5344CB8AC3E}">
        <p14:creationId xmlns:p14="http://schemas.microsoft.com/office/powerpoint/2010/main" val="8529167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Autofit/>
          </a:bodyPr>
          <a:lstStyle/>
          <a:p>
            <a:r>
              <a:rPr lang="en-US" sz="2400" dirty="0">
                <a:latin typeface="Calibri" panose="020F0502020204030204" pitchFamily="34" charset="0"/>
                <a:cs typeface="Calibri" panose="020F0502020204030204" pitchFamily="34" charset="0"/>
              </a:rPr>
              <a:t>Organizational authority</a:t>
            </a:r>
          </a:p>
          <a:p>
            <a:pPr marL="0" indent="0">
              <a:buNone/>
            </a:pPr>
            <a:endParaRPr lang="en-US" sz="2400" dirty="0">
              <a:latin typeface="Calibri" panose="020F0502020204030204" pitchFamily="34" charset="0"/>
              <a:cs typeface="Calibri" panose="020F0502020204030204" pitchFamily="34" charset="0"/>
            </a:endParaRPr>
          </a:p>
          <a:p>
            <a:pPr lvl="1"/>
            <a:r>
              <a:rPr lang="en-US" sz="2400" b="1" dirty="0">
                <a:latin typeface="Calibri" panose="020F0502020204030204" pitchFamily="34" charset="0"/>
                <a:cs typeface="Calibri" panose="020F0502020204030204" pitchFamily="34" charset="0"/>
              </a:rPr>
              <a:t>Authority</a:t>
            </a:r>
            <a:r>
              <a:rPr lang="en-US" sz="2400" dirty="0">
                <a:latin typeface="Calibri" panose="020F0502020204030204" pitchFamily="34" charset="0"/>
                <a:cs typeface="Calibri" panose="020F0502020204030204" pitchFamily="34" charset="0"/>
              </a:rPr>
              <a:t> – the right to give commands, take action, and make decisions to achieve organizational objectives.</a:t>
            </a:r>
          </a:p>
          <a:p>
            <a:pPr lvl="1"/>
            <a:r>
              <a:rPr lang="en-US" sz="2400" b="1" dirty="0">
                <a:latin typeface="Calibri" panose="020F0502020204030204" pitchFamily="34" charset="0"/>
                <a:cs typeface="Calibri" panose="020F0502020204030204" pitchFamily="34" charset="0"/>
              </a:rPr>
              <a:t>Chain of command </a:t>
            </a:r>
            <a:r>
              <a:rPr lang="en-US" sz="2400" dirty="0">
                <a:latin typeface="Calibri" panose="020F0502020204030204" pitchFamily="34" charset="0"/>
                <a:cs typeface="Calibri" panose="020F0502020204030204" pitchFamily="34" charset="0"/>
              </a:rPr>
              <a:t>– the vertical line of authority that clarifies who reports to whom throughout the organization</a:t>
            </a:r>
          </a:p>
          <a:p>
            <a:pPr lvl="1"/>
            <a:r>
              <a:rPr lang="en-US" sz="2400" b="1" dirty="0">
                <a:latin typeface="Calibri" panose="020F0502020204030204" pitchFamily="34" charset="0"/>
                <a:cs typeface="Calibri" panose="020F0502020204030204" pitchFamily="34" charset="0"/>
              </a:rPr>
              <a:t>Unity of command </a:t>
            </a:r>
            <a:r>
              <a:rPr lang="en-US" sz="2400" dirty="0">
                <a:latin typeface="Calibri" panose="020F0502020204030204" pitchFamily="34" charset="0"/>
                <a:cs typeface="Calibri" panose="020F0502020204030204" pitchFamily="34" charset="0"/>
              </a:rPr>
              <a:t>– principle that workers should report to just one boss. (differs from matrix organization)</a:t>
            </a:r>
          </a:p>
        </p:txBody>
      </p:sp>
    </p:spTree>
    <p:extLst>
      <p:ext uri="{BB962C8B-B14F-4D97-AF65-F5344CB8AC3E}">
        <p14:creationId xmlns:p14="http://schemas.microsoft.com/office/powerpoint/2010/main" val="27399648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Designing Adaptive Organizations</a:t>
            </a:r>
            <a:br>
              <a:rPr lang="en-US" dirty="0"/>
            </a:br>
            <a:r>
              <a:rPr lang="en-US" dirty="0">
                <a:latin typeface="Calibri" panose="020F0502020204030204" pitchFamily="34" charset="0"/>
                <a:cs typeface="Calibri" panose="020F0502020204030204" pitchFamily="34" charset="0"/>
              </a:rPr>
              <a:t>Line vs. Staff authority</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a:bodyPr>
          <a:lstStyle/>
          <a:p>
            <a:pPr lvl="1"/>
            <a:r>
              <a:rPr lang="en-US" sz="2400" b="1" dirty="0">
                <a:latin typeface="Calibri" panose="020F0502020204030204" pitchFamily="34" charset="0"/>
                <a:cs typeface="Calibri" panose="020F0502020204030204" pitchFamily="34" charset="0"/>
              </a:rPr>
              <a:t>Line authority </a:t>
            </a:r>
            <a:r>
              <a:rPr lang="en-US" sz="2400" dirty="0">
                <a:latin typeface="Calibri" panose="020F0502020204030204" pitchFamily="34" charset="0"/>
                <a:cs typeface="Calibri" panose="020F0502020204030204" pitchFamily="34" charset="0"/>
              </a:rPr>
              <a:t>– the right to command immediate subordinates in the chain of command.</a:t>
            </a:r>
          </a:p>
          <a:p>
            <a:pPr lvl="1"/>
            <a:r>
              <a:rPr lang="en-US" sz="2400" b="1" dirty="0">
                <a:latin typeface="Calibri" panose="020F0502020204030204" pitchFamily="34" charset="0"/>
                <a:cs typeface="Calibri" panose="020F0502020204030204" pitchFamily="34" charset="0"/>
              </a:rPr>
              <a:t>Staff authority </a:t>
            </a:r>
            <a:r>
              <a:rPr lang="en-US" sz="2400" dirty="0">
                <a:latin typeface="Calibri" panose="020F0502020204030204" pitchFamily="34" charset="0"/>
                <a:cs typeface="Calibri" panose="020F0502020204030204" pitchFamily="34" charset="0"/>
              </a:rPr>
              <a:t>– the right to advise, but not command, others who are not subordinates in the chain of command.</a:t>
            </a:r>
          </a:p>
          <a:p>
            <a:pPr lvl="1"/>
            <a:r>
              <a:rPr lang="en-US" sz="2400" b="1" dirty="0">
                <a:latin typeface="Calibri" panose="020F0502020204030204" pitchFamily="34" charset="0"/>
                <a:cs typeface="Calibri" panose="020F0502020204030204" pitchFamily="34" charset="0"/>
              </a:rPr>
              <a:t>Line function </a:t>
            </a:r>
            <a:r>
              <a:rPr lang="en-US" sz="2400" dirty="0">
                <a:latin typeface="Calibri" panose="020F0502020204030204" pitchFamily="34" charset="0"/>
                <a:cs typeface="Calibri" panose="020F0502020204030204" pitchFamily="34" charset="0"/>
              </a:rPr>
              <a:t>– an activity that contributes directly to creating or selling the company’s products.</a:t>
            </a:r>
          </a:p>
          <a:p>
            <a:pPr lvl="1"/>
            <a:r>
              <a:rPr lang="en-US" sz="2400" b="1" dirty="0">
                <a:latin typeface="Calibri" panose="020F0502020204030204" pitchFamily="34" charset="0"/>
                <a:cs typeface="Calibri" panose="020F0502020204030204" pitchFamily="34" charset="0"/>
              </a:rPr>
              <a:t>Staff function </a:t>
            </a:r>
            <a:r>
              <a:rPr lang="en-US" sz="2400" dirty="0">
                <a:latin typeface="Calibri" panose="020F0502020204030204" pitchFamily="34" charset="0"/>
                <a:cs typeface="Calibri" panose="020F0502020204030204" pitchFamily="34" charset="0"/>
              </a:rPr>
              <a:t>– an activity that does not contribute directly to creating or selling the company’s products but supports line activities (legal, HR, accounting).</a:t>
            </a:r>
          </a:p>
          <a:p>
            <a:pPr marL="457200" lvl="1" indent="0">
              <a:buNone/>
            </a:pPr>
            <a:endParaRPr lang="en-US" dirty="0"/>
          </a:p>
          <a:p>
            <a:endParaRPr lang="en-US" dirty="0"/>
          </a:p>
        </p:txBody>
      </p:sp>
    </p:spTree>
    <p:extLst>
      <p:ext uri="{BB962C8B-B14F-4D97-AF65-F5344CB8AC3E}">
        <p14:creationId xmlns:p14="http://schemas.microsoft.com/office/powerpoint/2010/main" val="31551513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lstStyle/>
          <a:p>
            <a:r>
              <a:rPr lang="en-US" sz="2400" b="1" dirty="0">
                <a:latin typeface="Calibri" panose="020F0502020204030204" pitchFamily="34" charset="0"/>
                <a:cs typeface="Calibri" panose="020F0502020204030204" pitchFamily="34" charset="0"/>
              </a:rPr>
              <a:t>Delegation of authority </a:t>
            </a:r>
            <a:r>
              <a:rPr lang="en-US" sz="2400" dirty="0">
                <a:latin typeface="Calibri" panose="020F0502020204030204" pitchFamily="34" charset="0"/>
                <a:cs typeface="Calibri" panose="020F0502020204030204" pitchFamily="34" charset="0"/>
              </a:rPr>
              <a:t>– the assignment of direct authority and responsibility to a subordinate to complete tasks for which the manager is normally responsible.</a:t>
            </a:r>
          </a:p>
          <a:p>
            <a:pPr lvl="1"/>
            <a:r>
              <a:rPr lang="en-US" sz="2400" dirty="0">
                <a:latin typeface="Calibri" panose="020F0502020204030204" pitchFamily="34" charset="0"/>
                <a:cs typeface="Calibri" panose="020F0502020204030204" pitchFamily="34" charset="0"/>
              </a:rPr>
              <a:t>Advantages – Frees up the manager to do other important tasks. Provides training.</a:t>
            </a:r>
          </a:p>
          <a:p>
            <a:pPr lvl="1"/>
            <a:r>
              <a:rPr lang="en-US" sz="2400" dirty="0">
                <a:latin typeface="Calibri" panose="020F0502020204030204" pitchFamily="34" charset="0"/>
                <a:cs typeface="Calibri" panose="020F0502020204030204" pitchFamily="34" charset="0"/>
              </a:rPr>
              <a:t>Disadvantages – Difficult for many managers to give up full authority, leading to micromanagement. Delegated authority may not be commensurate with the delegated responsibility.</a:t>
            </a:r>
          </a:p>
          <a:p>
            <a:pPr marL="0" indent="0">
              <a:buNone/>
            </a:pPr>
            <a:endParaRPr lang="en-US" dirty="0"/>
          </a:p>
        </p:txBody>
      </p:sp>
    </p:spTree>
    <p:extLst>
      <p:ext uri="{BB962C8B-B14F-4D97-AF65-F5344CB8AC3E}">
        <p14:creationId xmlns:p14="http://schemas.microsoft.com/office/powerpoint/2010/main" val="13777092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Autofit/>
          </a:bodyPr>
          <a:lstStyle/>
          <a:p>
            <a:r>
              <a:rPr lang="en-US" sz="2400" b="1" dirty="0">
                <a:latin typeface="Calibri" panose="020F0502020204030204" pitchFamily="34" charset="0"/>
                <a:cs typeface="Calibri" panose="020F0502020204030204" pitchFamily="34" charset="0"/>
              </a:rPr>
              <a:t>Degree of Centralization </a:t>
            </a:r>
            <a:r>
              <a:rPr lang="en-US" sz="2400" dirty="0">
                <a:latin typeface="Calibri" panose="020F0502020204030204" pitchFamily="34" charset="0"/>
                <a:cs typeface="Calibri" panose="020F0502020204030204" pitchFamily="34" charset="0"/>
              </a:rPr>
              <a:t>- the location of authority in an organization.</a:t>
            </a:r>
          </a:p>
          <a:p>
            <a:pPr lvl="1"/>
            <a:r>
              <a:rPr lang="en-US" sz="2400" b="1" dirty="0">
                <a:latin typeface="Calibri" panose="020F0502020204030204" pitchFamily="34" charset="0"/>
                <a:cs typeface="Calibri" panose="020F0502020204030204" pitchFamily="34" charset="0"/>
              </a:rPr>
              <a:t>Centralization</a:t>
            </a:r>
            <a:r>
              <a:rPr lang="en-US" sz="2400" dirty="0">
                <a:latin typeface="Calibri" panose="020F0502020204030204" pitchFamily="34" charset="0"/>
                <a:cs typeface="Calibri" panose="020F0502020204030204" pitchFamily="34" charset="0"/>
              </a:rPr>
              <a:t> - most authority at the upper level of an organization</a:t>
            </a:r>
          </a:p>
          <a:p>
            <a:pPr lvl="1"/>
            <a:r>
              <a:rPr lang="en-US" sz="2400" b="1" dirty="0">
                <a:latin typeface="Calibri" panose="020F0502020204030204" pitchFamily="34" charset="0"/>
                <a:cs typeface="Calibri" panose="020F0502020204030204" pitchFamily="34" charset="0"/>
              </a:rPr>
              <a:t>Decentralization</a:t>
            </a:r>
            <a:r>
              <a:rPr lang="en-US" sz="2400" dirty="0">
                <a:latin typeface="Calibri" panose="020F0502020204030204" pitchFamily="34" charset="0"/>
                <a:cs typeface="Calibri" panose="020F0502020204030204" pitchFamily="34" charset="0"/>
              </a:rPr>
              <a:t> - significant amount of authority at lower levels</a:t>
            </a:r>
          </a:p>
          <a:p>
            <a:pPr lvl="1"/>
            <a:r>
              <a:rPr lang="en-US" sz="2400" b="1" dirty="0">
                <a:latin typeface="Calibri" panose="020F0502020204030204" pitchFamily="34" charset="0"/>
                <a:cs typeface="Calibri" panose="020F0502020204030204" pitchFamily="34" charset="0"/>
              </a:rPr>
              <a:t>Standardization</a:t>
            </a:r>
            <a:r>
              <a:rPr lang="en-US" sz="2400" dirty="0">
                <a:latin typeface="Calibri" panose="020F0502020204030204" pitchFamily="34" charset="0"/>
                <a:cs typeface="Calibri" panose="020F0502020204030204" pitchFamily="34" charset="0"/>
              </a:rPr>
              <a:t> – solving problems by consistently applying the same rules, procedures, and processes. (Dell Customer support)</a:t>
            </a:r>
          </a:p>
        </p:txBody>
      </p:sp>
    </p:spTree>
    <p:extLst>
      <p:ext uri="{BB962C8B-B14F-4D97-AF65-F5344CB8AC3E}">
        <p14:creationId xmlns:p14="http://schemas.microsoft.com/office/powerpoint/2010/main" val="19613436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4013531863"/>
              </p:ext>
            </p:extLst>
          </p:nvPr>
        </p:nvGraphicFramePr>
        <p:xfrm>
          <a:off x="0" y="0"/>
          <a:ext cx="10515600" cy="5809105"/>
        </p:xfrm>
        <a:graphic>
          <a:graphicData uri="http://schemas.openxmlformats.org/drawingml/2006/table">
            <a:tbl>
              <a:tblPr/>
              <a:tblGrid>
                <a:gridCol w="3505200">
                  <a:extLst>
                    <a:ext uri="{9D8B030D-6E8A-4147-A177-3AD203B41FA5}">
                      <a16:colId xmlns:a16="http://schemas.microsoft.com/office/drawing/2014/main" val="615004812"/>
                    </a:ext>
                  </a:extLst>
                </a:gridCol>
                <a:gridCol w="3505200">
                  <a:extLst>
                    <a:ext uri="{9D8B030D-6E8A-4147-A177-3AD203B41FA5}">
                      <a16:colId xmlns:a16="http://schemas.microsoft.com/office/drawing/2014/main" val="2639362355"/>
                    </a:ext>
                  </a:extLst>
                </a:gridCol>
                <a:gridCol w="3505200">
                  <a:extLst>
                    <a:ext uri="{9D8B030D-6E8A-4147-A177-3AD203B41FA5}">
                      <a16:colId xmlns:a16="http://schemas.microsoft.com/office/drawing/2014/main" val="3726189522"/>
                    </a:ext>
                  </a:extLst>
                </a:gridCol>
              </a:tblGrid>
              <a:tr h="2125105">
                <a:tc>
                  <a:txBody>
                    <a:bodyPr/>
                    <a:lstStyle/>
                    <a:p>
                      <a:pPr algn="ctr" fontAlgn="ctr"/>
                      <a:r>
                        <a:rPr lang="en-US" sz="1600" b="1" cap="all" dirty="0">
                          <a:effectLst/>
                        </a:rPr>
                        <a:t>BASIS FOR COMPARISON</a:t>
                      </a:r>
                    </a:p>
                  </a:txBody>
                  <a:tcPr marL="36720" marR="36720" marT="36720" marB="36720" anchor="ctr">
                    <a:lnL>
                      <a:noFill/>
                    </a:lnL>
                    <a:lnR>
                      <a:noFill/>
                    </a:lnR>
                    <a:lnT>
                      <a:noFill/>
                    </a:lnT>
                    <a:lnB w="9525" cap="flat" cmpd="sng" algn="ctr">
                      <a:solidFill>
                        <a:srgbClr val="DDDDDD"/>
                      </a:solidFill>
                      <a:prstDash val="solid"/>
                      <a:round/>
                      <a:headEnd type="none" w="med" len="med"/>
                      <a:tailEnd type="none" w="med" len="med"/>
                    </a:lnB>
                    <a:solidFill>
                      <a:srgbClr val="D9EDF7"/>
                    </a:solidFill>
                  </a:tcPr>
                </a:tc>
                <a:tc>
                  <a:txBody>
                    <a:bodyPr/>
                    <a:lstStyle/>
                    <a:p>
                      <a:pPr algn="ctr" fontAlgn="ctr"/>
                      <a:r>
                        <a:rPr lang="en-US" sz="1600" b="1" cap="all" dirty="0">
                          <a:effectLst/>
                        </a:rPr>
                        <a:t>CENTRALIZATION</a:t>
                      </a:r>
                    </a:p>
                  </a:txBody>
                  <a:tcPr marL="36720" marR="36720" marT="36720" marB="36720" anchor="ctr">
                    <a:lnL>
                      <a:noFill/>
                    </a:lnL>
                    <a:lnR>
                      <a:noFill/>
                    </a:lnR>
                    <a:lnT>
                      <a:noFill/>
                    </a:lnT>
                    <a:lnB w="9525" cap="flat" cmpd="sng" algn="ctr">
                      <a:solidFill>
                        <a:srgbClr val="DDDDDD"/>
                      </a:solidFill>
                      <a:prstDash val="solid"/>
                      <a:round/>
                      <a:headEnd type="none" w="med" len="med"/>
                      <a:tailEnd type="none" w="med" len="med"/>
                    </a:lnB>
                    <a:solidFill>
                      <a:srgbClr val="D9EDF7"/>
                    </a:solidFill>
                  </a:tcPr>
                </a:tc>
                <a:tc>
                  <a:txBody>
                    <a:bodyPr/>
                    <a:lstStyle/>
                    <a:p>
                      <a:pPr algn="ctr" fontAlgn="ctr"/>
                      <a:r>
                        <a:rPr lang="en-US" sz="1600" b="1" cap="all" dirty="0">
                          <a:effectLst/>
                        </a:rPr>
                        <a:t>DECENTRALIZATION</a:t>
                      </a:r>
                    </a:p>
                  </a:txBody>
                  <a:tcPr marL="36720" marR="36720" marT="36720" marB="36720" anchor="ctr">
                    <a:lnL>
                      <a:noFill/>
                    </a:lnL>
                    <a:lnR>
                      <a:noFill/>
                    </a:lnR>
                    <a:lnT>
                      <a:noFill/>
                    </a:lnT>
                    <a:lnB w="9525" cap="flat" cmpd="sng" algn="ctr">
                      <a:solidFill>
                        <a:srgbClr val="DDDDDD"/>
                      </a:solidFill>
                      <a:prstDash val="solid"/>
                      <a:round/>
                      <a:headEnd type="none" w="med" len="med"/>
                      <a:tailEnd type="none" w="med" len="med"/>
                    </a:lnB>
                    <a:solidFill>
                      <a:srgbClr val="D9EDF7"/>
                    </a:solidFill>
                  </a:tcPr>
                </a:tc>
                <a:extLst>
                  <a:ext uri="{0D108BD9-81ED-4DB2-BD59-A6C34878D82A}">
                    <a16:rowId xmlns:a16="http://schemas.microsoft.com/office/drawing/2014/main" val="1979494210"/>
                  </a:ext>
                </a:extLst>
              </a:tr>
              <a:tr h="337821">
                <a:tc>
                  <a:txBody>
                    <a:bodyPr/>
                    <a:lstStyle/>
                    <a:p>
                      <a:pPr algn="l" fontAlgn="t"/>
                      <a:r>
                        <a:rPr lang="en-US" sz="1600" dirty="0">
                          <a:effectLst/>
                        </a:rPr>
                        <a:t>Definition</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effectLst/>
                        </a:rPr>
                        <a:t>The retention of powers and authority with respect to planning and decisions, with the top management, is known as Centralization.</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effectLst/>
                        </a:rPr>
                        <a:t>The dissemination of authority, responsibility and accountability to the various management levels, is known as Decentralization.</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982565884"/>
                  </a:ext>
                </a:extLst>
              </a:tr>
              <a:tr h="205630">
                <a:tc>
                  <a:txBody>
                    <a:bodyPr/>
                    <a:lstStyle/>
                    <a:p>
                      <a:pPr algn="l" fontAlgn="t"/>
                      <a:r>
                        <a:rPr lang="en-US" sz="1600" dirty="0">
                          <a:effectLst/>
                        </a:rPr>
                        <a:t>Communication Flow</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effectLst/>
                        </a:rPr>
                        <a:t>Vertical</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effectLst/>
                        </a:rPr>
                        <a:t>Open and Free</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365808194"/>
                  </a:ext>
                </a:extLst>
              </a:tr>
              <a:tr h="205630">
                <a:tc>
                  <a:txBody>
                    <a:bodyPr/>
                    <a:lstStyle/>
                    <a:p>
                      <a:pPr algn="l" fontAlgn="t"/>
                      <a:r>
                        <a:rPr lang="en-US" sz="1600" dirty="0">
                          <a:effectLst/>
                        </a:rPr>
                        <a:t>Decision Making</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effectLst/>
                        </a:rPr>
                        <a:t>Slow</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effectLst/>
                        </a:rPr>
                        <a:t>Comparatively faster</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2548532199"/>
                  </a:ext>
                </a:extLst>
              </a:tr>
              <a:tr h="205630">
                <a:tc>
                  <a:txBody>
                    <a:bodyPr/>
                    <a:lstStyle/>
                    <a:p>
                      <a:pPr algn="l" fontAlgn="t"/>
                      <a:r>
                        <a:rPr lang="en-US" sz="1600" dirty="0">
                          <a:effectLst/>
                        </a:rPr>
                        <a:t>Advantage</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effectLst/>
                        </a:rPr>
                        <a:t>Proper coordination and Leadership</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effectLst/>
                        </a:rPr>
                        <a:t>Sharing of burden and responsibility</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080771361"/>
                  </a:ext>
                </a:extLst>
              </a:tr>
              <a:tr h="205630">
                <a:tc>
                  <a:txBody>
                    <a:bodyPr/>
                    <a:lstStyle/>
                    <a:p>
                      <a:pPr algn="l" fontAlgn="t"/>
                      <a:r>
                        <a:rPr lang="en-US" sz="1600" dirty="0">
                          <a:effectLst/>
                        </a:rPr>
                        <a:t>Power of decision making</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effectLst/>
                        </a:rPr>
                        <a:t>Lies with the top management.</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600" dirty="0">
                          <a:effectLst/>
                        </a:rPr>
                        <a:t>Multiple persons have the power of decision making.</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184110658"/>
                  </a:ext>
                </a:extLst>
              </a:tr>
              <a:tr h="205630">
                <a:tc>
                  <a:txBody>
                    <a:bodyPr/>
                    <a:lstStyle/>
                    <a:p>
                      <a:pPr algn="l" fontAlgn="t"/>
                      <a:r>
                        <a:rPr lang="en-US" sz="1600" dirty="0">
                          <a:effectLst/>
                        </a:rPr>
                        <a:t>Reasons</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effectLst/>
                        </a:rPr>
                        <a:t>Inadequate control over the organization</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600" dirty="0">
                          <a:effectLst/>
                        </a:rPr>
                        <a:t>Considerable control over the organization</a:t>
                      </a:r>
                    </a:p>
                  </a:txBody>
                  <a:tcPr marL="36720" marR="36720" marT="36720" marB="3672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451393344"/>
                  </a:ext>
                </a:extLst>
              </a:tr>
              <a:tr h="205630">
                <a:tc>
                  <a:txBody>
                    <a:bodyPr/>
                    <a:lstStyle/>
                    <a:p>
                      <a:pPr algn="l" fontAlgn="t"/>
                      <a:r>
                        <a:rPr lang="en-US" sz="1600" dirty="0">
                          <a:effectLst/>
                        </a:rPr>
                        <a:t>Best suited for</a:t>
                      </a:r>
                    </a:p>
                  </a:txBody>
                  <a:tcPr marL="36720" marR="36720" marT="36720" marB="36720">
                    <a:lnL>
                      <a:noFill/>
                    </a:lnL>
                    <a:lnR>
                      <a:noFill/>
                    </a:lnR>
                    <a:lnT w="9525" cap="flat" cmpd="sng" algn="ctr">
                      <a:solidFill>
                        <a:srgbClr val="DDDDDD"/>
                      </a:solidFill>
                      <a:prstDash val="solid"/>
                      <a:round/>
                      <a:headEnd type="none" w="med" len="med"/>
                      <a:tailEnd type="none" w="med" len="med"/>
                    </a:lnT>
                    <a:lnB>
                      <a:noFill/>
                    </a:lnB>
                    <a:solidFill>
                      <a:srgbClr val="FFFFFF"/>
                    </a:solidFill>
                  </a:tcPr>
                </a:tc>
                <a:tc>
                  <a:txBody>
                    <a:bodyPr/>
                    <a:lstStyle/>
                    <a:p>
                      <a:pPr algn="l" fontAlgn="t"/>
                      <a:r>
                        <a:rPr lang="en-US" sz="1600" dirty="0">
                          <a:effectLst/>
                        </a:rPr>
                        <a:t>Small sized organization</a:t>
                      </a:r>
                    </a:p>
                  </a:txBody>
                  <a:tcPr marL="36720" marR="36720" marT="36720" marB="36720">
                    <a:lnL>
                      <a:noFill/>
                    </a:lnL>
                    <a:lnR>
                      <a:noFill/>
                    </a:lnR>
                    <a:lnT w="9525" cap="flat" cmpd="sng" algn="ctr">
                      <a:solidFill>
                        <a:srgbClr val="DDDDDD"/>
                      </a:solidFill>
                      <a:prstDash val="solid"/>
                      <a:round/>
                      <a:headEnd type="none" w="med" len="med"/>
                      <a:tailEnd type="none" w="med" len="med"/>
                    </a:lnT>
                    <a:lnB>
                      <a:noFill/>
                    </a:lnB>
                    <a:solidFill>
                      <a:srgbClr val="FFFFFF"/>
                    </a:solidFill>
                  </a:tcPr>
                </a:tc>
                <a:tc>
                  <a:txBody>
                    <a:bodyPr/>
                    <a:lstStyle/>
                    <a:p>
                      <a:pPr algn="l" fontAlgn="t"/>
                      <a:r>
                        <a:rPr lang="en-US" sz="1600" dirty="0">
                          <a:effectLst/>
                        </a:rPr>
                        <a:t>Large sized organization</a:t>
                      </a:r>
                    </a:p>
                  </a:txBody>
                  <a:tcPr marL="36720" marR="36720" marT="36720" marB="36720">
                    <a:lnL>
                      <a:noFill/>
                    </a:lnL>
                    <a:lnR>
                      <a:noFill/>
                    </a:lnR>
                    <a:lnT w="9525" cap="flat" cmpd="sng" algn="ctr">
                      <a:solidFill>
                        <a:srgbClr val="DDDDDD"/>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878626644"/>
                  </a:ext>
                </a:extLst>
              </a:tr>
            </a:tbl>
          </a:graphicData>
        </a:graphic>
      </p:graphicFrame>
      <p:sp>
        <p:nvSpPr>
          <p:cNvPr id="5" name="Rectangle 1"/>
          <p:cNvSpPr>
            <a:spLocks noChangeArrowheads="1"/>
          </p:cNvSpPr>
          <p:nvPr/>
        </p:nvSpPr>
        <p:spPr bwMode="auto">
          <a:xfrm>
            <a:off x="0" y="-153516"/>
            <a:ext cx="65" cy="764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0" rIns="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dirty="0">
                <a:ln>
                  <a:noFill/>
                </a:ln>
                <a:solidFill>
                  <a:srgbClr val="000000"/>
                </a:solidFill>
                <a:effectLst/>
                <a:latin typeface="Georgia" panose="02040502050405020303" pitchFamily="18"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3607493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sp>
        <p:nvSpPr>
          <p:cNvPr id="3" name="Content Placeholder 2"/>
          <p:cNvSpPr>
            <a:spLocks noGrp="1"/>
          </p:cNvSpPr>
          <p:nvPr>
            <p:ph idx="1"/>
          </p:nvPr>
        </p:nvSpPr>
        <p:spPr/>
        <p:txBody>
          <a:bodyPr>
            <a:normAutofit/>
          </a:bodyPr>
          <a:lstStyle/>
          <a:p>
            <a:r>
              <a:rPr lang="en-US" b="1" dirty="0">
                <a:latin typeface="Calibri" panose="020F0502020204030204" pitchFamily="34" charset="0"/>
                <a:cs typeface="Calibri" panose="020F0502020204030204" pitchFamily="34" charset="0"/>
              </a:rPr>
              <a:t>Job Redesign </a:t>
            </a:r>
            <a:r>
              <a:rPr lang="en-US" dirty="0">
                <a:latin typeface="Calibri" panose="020F0502020204030204" pitchFamily="34" charset="0"/>
                <a:cs typeface="Calibri" panose="020F0502020204030204" pitchFamily="34" charset="0"/>
              </a:rPr>
              <a:t>– modifying jobs to keep the benefits of specialized jobs while reducing their costs and disadvantages.</a:t>
            </a:r>
          </a:p>
          <a:p>
            <a:pPr lvl="1"/>
            <a:r>
              <a:rPr lang="en-US" sz="1800" dirty="0">
                <a:latin typeface="Calibri" panose="020F0502020204030204" pitchFamily="34" charset="0"/>
                <a:cs typeface="Calibri" panose="020F0502020204030204" pitchFamily="34" charset="0"/>
              </a:rPr>
              <a:t>Job enlargement – increasing the number of different tasks that a worker preforms within one particular job.</a:t>
            </a:r>
          </a:p>
          <a:p>
            <a:pPr lvl="1"/>
            <a:r>
              <a:rPr lang="en-US" sz="1800" dirty="0">
                <a:latin typeface="Calibri" panose="020F0502020204030204" pitchFamily="34" charset="0"/>
                <a:cs typeface="Calibri" panose="020F0502020204030204" pitchFamily="34" charset="0"/>
              </a:rPr>
              <a:t>Job enrichment – increasing the number of tasks in a particular job </a:t>
            </a:r>
            <a:r>
              <a:rPr lang="en-US" sz="1800" i="1" dirty="0">
                <a:latin typeface="Calibri" panose="020F0502020204030204" pitchFamily="34" charset="0"/>
                <a:cs typeface="Calibri" panose="020F0502020204030204" pitchFamily="34" charset="0"/>
              </a:rPr>
              <a:t>and giving workers the authority and control to make meaningful decisions about their work</a:t>
            </a:r>
            <a:endParaRPr lang="en-US" sz="1800"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Job Design </a:t>
            </a:r>
            <a:r>
              <a:rPr lang="en-US" dirty="0">
                <a:latin typeface="Calibri" panose="020F0502020204030204" pitchFamily="34" charset="0"/>
                <a:cs typeface="Calibri" panose="020F0502020204030204" pitchFamily="34" charset="0"/>
              </a:rPr>
              <a:t>– the number, kind, and variety of tasks that individual workers perform in doing their jobs.</a:t>
            </a:r>
          </a:p>
          <a:p>
            <a:r>
              <a:rPr lang="en-US" b="1" dirty="0">
                <a:latin typeface="Calibri" panose="020F0502020204030204" pitchFamily="34" charset="0"/>
                <a:cs typeface="Calibri" panose="020F0502020204030204" pitchFamily="34" charset="0"/>
              </a:rPr>
              <a:t>Job Specialization </a:t>
            </a:r>
            <a:r>
              <a:rPr lang="en-US" dirty="0">
                <a:latin typeface="Calibri" panose="020F0502020204030204" pitchFamily="34" charset="0"/>
                <a:cs typeface="Calibri" panose="020F0502020204030204" pitchFamily="34" charset="0"/>
              </a:rPr>
              <a:t>– a job composed of a small part of a larger task or process. </a:t>
            </a:r>
          </a:p>
          <a:p>
            <a:r>
              <a:rPr lang="en-US" b="1" dirty="0">
                <a:latin typeface="Calibri" panose="020F0502020204030204" pitchFamily="34" charset="0"/>
                <a:cs typeface="Calibri" panose="020F0502020204030204" pitchFamily="34" charset="0"/>
              </a:rPr>
              <a:t>Job Rotation </a:t>
            </a:r>
            <a:r>
              <a:rPr lang="en-US" dirty="0">
                <a:latin typeface="Calibri" panose="020F0502020204030204" pitchFamily="34" charset="0"/>
                <a:cs typeface="Calibri" panose="020F0502020204030204" pitchFamily="34" charset="0"/>
              </a:rPr>
              <a:t>– periodically moving workers from one specialized job to another to give them more variety and the opportunity to use different skills.</a:t>
            </a:r>
          </a:p>
        </p:txBody>
      </p:sp>
    </p:spTree>
    <p:extLst>
      <p:ext uri="{BB962C8B-B14F-4D97-AF65-F5344CB8AC3E}">
        <p14:creationId xmlns:p14="http://schemas.microsoft.com/office/powerpoint/2010/main" val="30939141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Designing Adaptive Organizations</a:t>
            </a:r>
          </a:p>
        </p:txBody>
      </p:sp>
      <p:pic>
        <p:nvPicPr>
          <p:cNvPr id="2050" name="Picture 2" descr="http://image.slidesharecdn.com/presentationgarbagejob-111220071150-phpapp02/95/presentation-garbage-job-6-728.jpg?cb=1324365429"/>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175916" y="1270000"/>
            <a:ext cx="7386885" cy="5540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37541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			Designing Adaptive Organizations					</a:t>
            </a:r>
            <a:r>
              <a:rPr lang="en-US" dirty="0">
                <a:latin typeface="Calibri" panose="020F0502020204030204" pitchFamily="34" charset="0"/>
                <a:cs typeface="Calibri" panose="020F0502020204030204" pitchFamily="34" charset="0"/>
              </a:rPr>
              <a:t>Intra- Organizational Processes</a:t>
            </a:r>
            <a:br>
              <a:rPr lang="en-US"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p:txBody>
          <a:bodyPr>
            <a:normAutofit fontScale="92500" lnSpcReduction="20000"/>
          </a:bodyPr>
          <a:lstStyle/>
          <a:p>
            <a:r>
              <a:rPr lang="en-US" sz="2400" b="1" dirty="0">
                <a:latin typeface="Calibri" panose="020F0502020204030204" pitchFamily="34" charset="0"/>
                <a:cs typeface="Calibri" panose="020F0502020204030204" pitchFamily="34" charset="0"/>
              </a:rPr>
              <a:t>Reengineering</a:t>
            </a:r>
            <a:r>
              <a:rPr lang="en-US" sz="2400" dirty="0">
                <a:latin typeface="Calibri" panose="020F0502020204030204" pitchFamily="34" charset="0"/>
                <a:cs typeface="Calibri" panose="020F0502020204030204" pitchFamily="34" charset="0"/>
              </a:rPr>
              <a:t> – fundamental rethinking and radical redesign of business processes to achieve dramatic improvements in critical measures of performance, such as cost, quality, service, and speed.</a:t>
            </a:r>
          </a:p>
          <a:p>
            <a:pPr lvl="1"/>
            <a:r>
              <a:rPr lang="en-US" sz="2400" dirty="0">
                <a:latin typeface="Calibri" panose="020F0502020204030204" pitchFamily="34" charset="0"/>
                <a:cs typeface="Calibri" panose="020F0502020204030204" pitchFamily="34" charset="0"/>
              </a:rPr>
              <a:t>Task interdependence			</a:t>
            </a:r>
          </a:p>
          <a:p>
            <a:pPr lvl="2"/>
            <a:r>
              <a:rPr lang="en-US" sz="2400" dirty="0">
                <a:latin typeface="Calibri" panose="020F0502020204030204" pitchFamily="34" charset="0"/>
                <a:cs typeface="Calibri" panose="020F0502020204030204" pitchFamily="34" charset="0"/>
              </a:rPr>
              <a:t>Pooled interdependence – each job or department independently contribute to the whole.</a:t>
            </a:r>
          </a:p>
          <a:p>
            <a:pPr lvl="2"/>
            <a:r>
              <a:rPr lang="en-US" sz="2400" dirty="0">
                <a:latin typeface="Calibri" panose="020F0502020204030204" pitchFamily="34" charset="0"/>
                <a:cs typeface="Calibri" panose="020F0502020204030204" pitchFamily="34" charset="0"/>
              </a:rPr>
              <a:t>Sequential interdependence – work completed in succession, with one group’s or job’s output becoming input for the next group or job.		</a:t>
            </a:r>
          </a:p>
          <a:p>
            <a:pPr lvl="2"/>
            <a:r>
              <a:rPr lang="en-US" sz="2400" dirty="0">
                <a:latin typeface="Calibri" panose="020F0502020204030204" pitchFamily="34" charset="0"/>
                <a:cs typeface="Calibri" panose="020F0502020204030204" pitchFamily="34" charset="0"/>
              </a:rPr>
              <a:t>Reciprocal interdependence –work completed by different jobs or groups working together in a back and forth matter.</a:t>
            </a:r>
          </a:p>
          <a:p>
            <a:pPr lvl="1"/>
            <a:endParaRPr lang="en-US" dirty="0"/>
          </a:p>
          <a:p>
            <a:pPr lvl="1"/>
            <a:endParaRPr lang="en-US" dirty="0"/>
          </a:p>
        </p:txBody>
      </p:sp>
      <p:pic>
        <p:nvPicPr>
          <p:cNvPr id="3080" name="Picture 8" descr="Image result for cost cutting illustrations"/>
          <p:cNvPicPr>
            <a:picLocks noChangeAspect="1" noChangeArrowheads="1"/>
          </p:cNvPicPr>
          <p:nvPr/>
        </p:nvPicPr>
        <p:blipFill rotWithShape="1">
          <a:blip r:embed="rId3">
            <a:extLst>
              <a:ext uri="{28A0092B-C50C-407E-A947-70E740481C1C}">
                <a14:useLocalDpi xmlns:a14="http://schemas.microsoft.com/office/drawing/2010/main" val="0"/>
              </a:ext>
            </a:extLst>
          </a:blip>
          <a:srcRect l="-12473" t="-237595" r="12473" b="237595"/>
          <a:stretch/>
        </p:blipFill>
        <p:spPr bwMode="auto">
          <a:xfrm>
            <a:off x="9781554" y="-3048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8689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Designing Adaptive Organizations</a:t>
            </a:r>
            <a:br>
              <a:rPr lang="en-US" dirty="0"/>
            </a:br>
            <a:r>
              <a:rPr lang="en-US" dirty="0"/>
              <a:t>Intra-Organizational processes (conclusion)</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sz="2600" b="1" dirty="0">
                <a:latin typeface="Calibri" panose="020F0502020204030204" pitchFamily="34" charset="0"/>
                <a:cs typeface="Calibri" panose="020F0502020204030204" pitchFamily="34" charset="0"/>
              </a:rPr>
              <a:t>Empowerment</a:t>
            </a:r>
            <a:r>
              <a:rPr lang="en-US" sz="2600" dirty="0">
                <a:latin typeface="Calibri" panose="020F0502020204030204" pitchFamily="34" charset="0"/>
                <a:cs typeface="Calibri" panose="020F0502020204030204" pitchFamily="34" charset="0"/>
              </a:rPr>
              <a:t> – workers perceive their work to have impact and meaning and perceive themselves to be competent and capable of self determination.</a:t>
            </a:r>
          </a:p>
          <a:p>
            <a:r>
              <a:rPr lang="en-US" sz="2600" dirty="0">
                <a:latin typeface="Calibri" panose="020F0502020204030204" pitchFamily="34" charset="0"/>
                <a:cs typeface="Calibri" panose="020F0502020204030204" pitchFamily="34" charset="0"/>
              </a:rPr>
              <a:t>Inter- organizational processes</a:t>
            </a:r>
          </a:p>
          <a:p>
            <a:pPr lvl="1"/>
            <a:r>
              <a:rPr lang="en-US" sz="2600" dirty="0">
                <a:latin typeface="Calibri" panose="020F0502020204030204" pitchFamily="34" charset="0"/>
                <a:cs typeface="Calibri" panose="020F0502020204030204" pitchFamily="34" charset="0"/>
              </a:rPr>
              <a:t>Modular Organizations – outsourcing non core activities</a:t>
            </a:r>
          </a:p>
          <a:p>
            <a:pPr lvl="1"/>
            <a:r>
              <a:rPr lang="en-US" sz="2600" dirty="0">
                <a:latin typeface="Calibri" panose="020F0502020204030204" pitchFamily="34" charset="0"/>
                <a:cs typeface="Calibri" panose="020F0502020204030204" pitchFamily="34" charset="0"/>
              </a:rPr>
              <a:t>Virtual Originations – companies sharing skills, costs, capabilities, etc., to collectively solve customer issues.</a:t>
            </a:r>
          </a:p>
          <a:p>
            <a:r>
              <a:rPr lang="en-US" sz="2600" b="1" dirty="0">
                <a:latin typeface="Calibri" panose="020F0502020204030204" pitchFamily="34" charset="0"/>
                <a:cs typeface="Calibri" panose="020F0502020204030204" pitchFamily="34" charset="0"/>
              </a:rPr>
              <a:t>Conclusions</a:t>
            </a:r>
            <a:r>
              <a:rPr lang="en-US" sz="2600" dirty="0">
                <a:latin typeface="Calibri" panose="020F0502020204030204" pitchFamily="34" charset="0"/>
                <a:cs typeface="Calibri" panose="020F0502020204030204" pitchFamily="34" charset="0"/>
              </a:rPr>
              <a:t> – managers, especially top managers, expend a lot of resources trying to insure that they have the best designed organization.</a:t>
            </a:r>
          </a:p>
          <a:p>
            <a:pPr marL="457200"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27965727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rPr>
              <a:t>Managing Teams</a:t>
            </a:r>
          </a:p>
        </p:txBody>
      </p:sp>
      <p:sp>
        <p:nvSpPr>
          <p:cNvPr id="3" name="Content Placeholder 2"/>
          <p:cNvSpPr>
            <a:spLocks noGrp="1"/>
          </p:cNvSpPr>
          <p:nvPr>
            <p:ph idx="1"/>
          </p:nvPr>
        </p:nvSpPr>
        <p:spPr>
          <a:xfrm>
            <a:off x="677334" y="2146498"/>
            <a:ext cx="8596668" cy="3880773"/>
          </a:xfrm>
        </p:spPr>
        <p:txBody>
          <a:bodyPr anchor="ctr">
            <a:normAutofit/>
          </a:bodyPr>
          <a:lstStyle/>
          <a:p>
            <a:pPr>
              <a:lnSpc>
                <a:spcPct val="80000"/>
              </a:lnSpc>
            </a:pPr>
            <a:r>
              <a:rPr lang="en-US" sz="2400" b="1" dirty="0">
                <a:latin typeface="Calibri" panose="020F0502020204030204" pitchFamily="34" charset="0"/>
                <a:cs typeface="Calibri" panose="020F0502020204030204" pitchFamily="34" charset="0"/>
              </a:rPr>
              <a:t>Work teams </a:t>
            </a:r>
            <a:r>
              <a:rPr lang="en-US" sz="2400" dirty="0">
                <a:latin typeface="Calibri" panose="020F0502020204030204" pitchFamily="34" charset="0"/>
                <a:cs typeface="Calibri" panose="020F0502020204030204" pitchFamily="34" charset="0"/>
              </a:rPr>
              <a:t>– a small number of people with complementary skills who hold themselves accountable for pursuing a common purpose, achieving performance goals, and improving interdependent work processes.</a:t>
            </a:r>
          </a:p>
          <a:p>
            <a:pPr>
              <a:lnSpc>
                <a:spcPct val="80000"/>
              </a:lnSpc>
            </a:pPr>
            <a:endParaRPr lang="en-US" sz="2400" dirty="0">
              <a:latin typeface="Calibri" panose="020F0502020204030204" pitchFamily="34" charset="0"/>
              <a:cs typeface="Calibri" panose="020F0502020204030204" pitchFamily="34" charset="0"/>
            </a:endParaRPr>
          </a:p>
          <a:p>
            <a:pPr lvl="1">
              <a:lnSpc>
                <a:spcPct val="80000"/>
              </a:lnSpc>
            </a:pPr>
            <a:r>
              <a:rPr lang="en-US" sz="2400" dirty="0">
                <a:latin typeface="Calibri" panose="020F0502020204030204" pitchFamily="34" charset="0"/>
                <a:cs typeface="Calibri" panose="020F0502020204030204" pitchFamily="34" charset="0"/>
              </a:rPr>
              <a:t>Advantages of teams: increase customer satisfaction; improve product and service quality; lead to increased job satisfaction through </a:t>
            </a:r>
            <a:r>
              <a:rPr lang="en-US" sz="2400" b="1" dirty="0">
                <a:latin typeface="Calibri" panose="020F0502020204030204" pitchFamily="34" charset="0"/>
                <a:cs typeface="Calibri" panose="020F0502020204030204" pitchFamily="34" charset="0"/>
              </a:rPr>
              <a:t>cross training</a:t>
            </a:r>
            <a:r>
              <a:rPr lang="en-US" sz="2400" dirty="0">
                <a:latin typeface="Calibri" panose="020F0502020204030204" pitchFamily="34" charset="0"/>
                <a:cs typeface="Calibri" panose="020F0502020204030204" pitchFamily="34" charset="0"/>
              </a:rPr>
              <a:t>.</a:t>
            </a:r>
          </a:p>
          <a:p>
            <a:pPr lvl="1">
              <a:lnSpc>
                <a:spcPct val="80000"/>
              </a:lnSpc>
            </a:pPr>
            <a:r>
              <a:rPr lang="en-US" sz="2400" dirty="0">
                <a:latin typeface="Calibri" panose="020F0502020204030204" pitchFamily="34" charset="0"/>
                <a:cs typeface="Calibri" panose="020F0502020204030204" pitchFamily="34" charset="0"/>
              </a:rPr>
              <a:t>Disadvantages of teams: initial high turnover; social loafing (members not pulling their weight); groupthink; minority domination; reduced accountability</a:t>
            </a:r>
          </a:p>
          <a:p>
            <a:pPr lvl="1">
              <a:lnSpc>
                <a:spcPct val="80000"/>
              </a:lnSpc>
            </a:pPr>
            <a:endParaRPr lang="en-US" dirty="0"/>
          </a:p>
        </p:txBody>
      </p:sp>
    </p:spTree>
    <p:extLst>
      <p:ext uri="{BB962C8B-B14F-4D97-AF65-F5344CB8AC3E}">
        <p14:creationId xmlns:p14="http://schemas.microsoft.com/office/powerpoint/2010/main" val="15335195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252" y="579718"/>
            <a:ext cx="8596668" cy="1320800"/>
          </a:xfrm>
        </p:spPr>
        <p:txBody>
          <a:bodyPr>
            <a:normAutofit/>
          </a:bodyPr>
          <a:lstStyle/>
          <a:p>
            <a:pPr algn="ctr"/>
            <a:r>
              <a:rPr lang="en-US" dirty="0">
                <a:solidFill>
                  <a:schemeClr val="accent1"/>
                </a:solidFill>
              </a:rPr>
              <a:t>Managing Teams</a:t>
            </a:r>
          </a:p>
        </p:txBody>
      </p:sp>
      <p:sp>
        <p:nvSpPr>
          <p:cNvPr id="3" name="Content Placeholder 2"/>
          <p:cNvSpPr>
            <a:spLocks noGrp="1"/>
          </p:cNvSpPr>
          <p:nvPr>
            <p:ph idx="1"/>
          </p:nvPr>
        </p:nvSpPr>
        <p:spPr>
          <a:xfrm>
            <a:off x="615576" y="1900519"/>
            <a:ext cx="8658426" cy="4140844"/>
          </a:xfrm>
        </p:spPr>
        <p:txBody>
          <a:bodyPr anchor="ctr">
            <a:normAutofit/>
          </a:bodyPr>
          <a:lstStyle/>
          <a:p>
            <a:pPr>
              <a:lnSpc>
                <a:spcPct val="80000"/>
              </a:lnSpc>
            </a:pPr>
            <a:r>
              <a:rPr lang="en-US" sz="2200" dirty="0">
                <a:latin typeface="Calibri" panose="020F0502020204030204" pitchFamily="34" charset="0"/>
                <a:cs typeface="Calibri" panose="020F0502020204030204" pitchFamily="34" charset="0"/>
              </a:rPr>
              <a:t>Use teams when:</a:t>
            </a:r>
          </a:p>
          <a:p>
            <a:pPr lvl="1">
              <a:lnSpc>
                <a:spcPct val="80000"/>
              </a:lnSpc>
            </a:pPr>
            <a:r>
              <a:rPr lang="en-US" sz="2200" dirty="0">
                <a:latin typeface="Calibri" panose="020F0502020204030204" pitchFamily="34" charset="0"/>
                <a:cs typeface="Calibri" panose="020F0502020204030204" pitchFamily="34" charset="0"/>
              </a:rPr>
              <a:t>There is a clear engaging reason or purpose</a:t>
            </a:r>
          </a:p>
          <a:p>
            <a:pPr lvl="1">
              <a:lnSpc>
                <a:spcPct val="80000"/>
              </a:lnSpc>
            </a:pPr>
            <a:r>
              <a:rPr lang="en-US" sz="2200" dirty="0">
                <a:latin typeface="Calibri" panose="020F0502020204030204" pitchFamily="34" charset="0"/>
                <a:cs typeface="Calibri" panose="020F0502020204030204" pitchFamily="34" charset="0"/>
              </a:rPr>
              <a:t>The job can’t be done unless people work together</a:t>
            </a:r>
          </a:p>
          <a:p>
            <a:pPr lvl="1">
              <a:lnSpc>
                <a:spcPct val="80000"/>
              </a:lnSpc>
            </a:pPr>
            <a:r>
              <a:rPr lang="en-US" sz="2200" dirty="0">
                <a:latin typeface="Calibri" panose="020F0502020204030204" pitchFamily="34" charset="0"/>
                <a:cs typeface="Calibri" panose="020F0502020204030204" pitchFamily="34" charset="0"/>
              </a:rPr>
              <a:t>Rewards can be provided for teamwork and team performance</a:t>
            </a:r>
          </a:p>
          <a:p>
            <a:pPr lvl="1">
              <a:lnSpc>
                <a:spcPct val="80000"/>
              </a:lnSpc>
            </a:pPr>
            <a:r>
              <a:rPr lang="en-US" sz="2200" dirty="0">
                <a:latin typeface="Calibri" panose="020F0502020204030204" pitchFamily="34" charset="0"/>
                <a:cs typeface="Calibri" panose="020F0502020204030204" pitchFamily="34" charset="0"/>
              </a:rPr>
              <a:t>Ample resources are available</a:t>
            </a:r>
          </a:p>
          <a:p>
            <a:pPr>
              <a:lnSpc>
                <a:spcPct val="80000"/>
              </a:lnSpc>
            </a:pPr>
            <a:r>
              <a:rPr lang="en-US" sz="2200" dirty="0">
                <a:latin typeface="Calibri" panose="020F0502020204030204" pitchFamily="34" charset="0"/>
                <a:cs typeface="Calibri" panose="020F0502020204030204" pitchFamily="34" charset="0"/>
              </a:rPr>
              <a:t>Don’t use team when:</a:t>
            </a:r>
          </a:p>
          <a:p>
            <a:pPr lvl="1">
              <a:lnSpc>
                <a:spcPct val="80000"/>
              </a:lnSpc>
            </a:pPr>
            <a:r>
              <a:rPr lang="en-US" sz="2200" dirty="0">
                <a:latin typeface="Calibri" panose="020F0502020204030204" pitchFamily="34" charset="0"/>
                <a:cs typeface="Calibri" panose="020F0502020204030204" pitchFamily="34" charset="0"/>
              </a:rPr>
              <a:t>There isn’t a clear engaging reason or purpose</a:t>
            </a:r>
          </a:p>
          <a:p>
            <a:pPr lvl="1">
              <a:lnSpc>
                <a:spcPct val="80000"/>
              </a:lnSpc>
            </a:pPr>
            <a:r>
              <a:rPr lang="en-US" sz="2200" dirty="0">
                <a:latin typeface="Calibri" panose="020F0502020204030204" pitchFamily="34" charset="0"/>
                <a:cs typeface="Calibri" panose="020F0502020204030204" pitchFamily="34" charset="0"/>
              </a:rPr>
              <a:t>The job can be done by people working independently</a:t>
            </a:r>
          </a:p>
          <a:p>
            <a:pPr lvl="1">
              <a:lnSpc>
                <a:spcPct val="80000"/>
              </a:lnSpc>
            </a:pPr>
            <a:r>
              <a:rPr lang="en-US" sz="2200" dirty="0">
                <a:latin typeface="Calibri" panose="020F0502020204030204" pitchFamily="34" charset="0"/>
                <a:cs typeface="Calibri" panose="020F0502020204030204" pitchFamily="34" charset="0"/>
              </a:rPr>
              <a:t>Rewards are provided for individual effort and performance</a:t>
            </a:r>
          </a:p>
          <a:p>
            <a:pPr lvl="1">
              <a:lnSpc>
                <a:spcPct val="80000"/>
              </a:lnSpc>
            </a:pPr>
            <a:r>
              <a:rPr lang="en-US" sz="2200" dirty="0">
                <a:latin typeface="Calibri" panose="020F0502020204030204" pitchFamily="34" charset="0"/>
                <a:cs typeface="Calibri" panose="020F0502020204030204" pitchFamily="34" charset="0"/>
              </a:rPr>
              <a:t>The necessary resources are not available</a:t>
            </a:r>
          </a:p>
          <a:p>
            <a:pPr lvl="1">
              <a:lnSpc>
                <a:spcPct val="80000"/>
              </a:lnSpc>
            </a:pPr>
            <a:endParaRPr lang="en-US" sz="2200" dirty="0"/>
          </a:p>
        </p:txBody>
      </p:sp>
    </p:spTree>
    <p:extLst>
      <p:ext uri="{BB962C8B-B14F-4D97-AF65-F5344CB8AC3E}">
        <p14:creationId xmlns:p14="http://schemas.microsoft.com/office/powerpoint/2010/main" val="28563914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6510" y="525929"/>
            <a:ext cx="8596668" cy="1320800"/>
          </a:xfrm>
        </p:spPr>
        <p:txBody>
          <a:bodyPr>
            <a:normAutofit/>
          </a:bodyPr>
          <a:lstStyle/>
          <a:p>
            <a:pPr algn="ctr"/>
            <a:r>
              <a:rPr lang="en-US" dirty="0">
                <a:solidFill>
                  <a:schemeClr val="accent1"/>
                </a:solidFill>
              </a:rPr>
              <a:t>Managing Teams</a:t>
            </a:r>
          </a:p>
        </p:txBody>
      </p:sp>
      <p:sp>
        <p:nvSpPr>
          <p:cNvPr id="3" name="Content Placeholder 2"/>
          <p:cNvSpPr>
            <a:spLocks noGrp="1"/>
          </p:cNvSpPr>
          <p:nvPr>
            <p:ph idx="1"/>
          </p:nvPr>
        </p:nvSpPr>
        <p:spPr/>
        <p:txBody>
          <a:bodyPr anchor="ctr">
            <a:normAutofit/>
          </a:bodyPr>
          <a:lstStyle/>
          <a:p>
            <a:pPr>
              <a:lnSpc>
                <a:spcPct val="80000"/>
              </a:lnSpc>
            </a:pPr>
            <a:r>
              <a:rPr lang="en-US" sz="2200" b="1" dirty="0">
                <a:latin typeface="Calibri" panose="020F0502020204030204" pitchFamily="34" charset="0"/>
                <a:cs typeface="Calibri" panose="020F0502020204030204" pitchFamily="34" charset="0"/>
              </a:rPr>
              <a:t>Traditional work group </a:t>
            </a:r>
            <a:r>
              <a:rPr lang="en-US" sz="2200" dirty="0">
                <a:latin typeface="Calibri" panose="020F0502020204030204" pitchFamily="34" charset="0"/>
                <a:cs typeface="Calibri" panose="020F0502020204030204" pitchFamily="34" charset="0"/>
              </a:rPr>
              <a:t>– a group composed of two or more people who work together to achieve a goal.</a:t>
            </a:r>
          </a:p>
          <a:p>
            <a:pPr>
              <a:lnSpc>
                <a:spcPct val="80000"/>
              </a:lnSpc>
            </a:pPr>
            <a:r>
              <a:rPr lang="en-US" sz="2200" b="1" dirty="0">
                <a:latin typeface="Calibri" panose="020F0502020204030204" pitchFamily="34" charset="0"/>
                <a:cs typeface="Calibri" panose="020F0502020204030204" pitchFamily="34" charset="0"/>
              </a:rPr>
              <a:t>Employee involvement teams </a:t>
            </a:r>
            <a:r>
              <a:rPr lang="en-US" sz="2200" dirty="0">
                <a:latin typeface="Calibri" panose="020F0502020204030204" pitchFamily="34" charset="0"/>
                <a:cs typeface="Calibri" panose="020F0502020204030204" pitchFamily="34" charset="0"/>
              </a:rPr>
              <a:t>– teams that provide advice or make suggestions to management concerning specific issues</a:t>
            </a:r>
          </a:p>
          <a:p>
            <a:pPr>
              <a:lnSpc>
                <a:spcPct val="80000"/>
              </a:lnSpc>
            </a:pPr>
            <a:r>
              <a:rPr lang="en-US" sz="2200" b="1" dirty="0">
                <a:latin typeface="Calibri" panose="020F0502020204030204" pitchFamily="34" charset="0"/>
                <a:cs typeface="Calibri" panose="020F0502020204030204" pitchFamily="34" charset="0"/>
              </a:rPr>
              <a:t>Semi-autonomous work groups </a:t>
            </a:r>
            <a:r>
              <a:rPr lang="en-US" sz="2200" dirty="0">
                <a:latin typeface="Calibri" panose="020F0502020204030204" pitchFamily="34" charset="0"/>
                <a:cs typeface="Calibri" panose="020F0502020204030204" pitchFamily="34" charset="0"/>
              </a:rPr>
              <a:t>– a group that has the authority to make decisions and solve problems related to the major task of producing a product or service.</a:t>
            </a:r>
          </a:p>
          <a:p>
            <a:pPr>
              <a:lnSpc>
                <a:spcPct val="80000"/>
              </a:lnSpc>
            </a:pPr>
            <a:r>
              <a:rPr lang="en-US" sz="2200" b="1" dirty="0">
                <a:latin typeface="Calibri" panose="020F0502020204030204" pitchFamily="34" charset="0"/>
                <a:cs typeface="Calibri" panose="020F0502020204030204" pitchFamily="34" charset="0"/>
              </a:rPr>
              <a:t>Self-managing team </a:t>
            </a:r>
            <a:r>
              <a:rPr lang="en-US" sz="2200" dirty="0">
                <a:latin typeface="Calibri" panose="020F0502020204030204" pitchFamily="34" charset="0"/>
                <a:cs typeface="Calibri" panose="020F0502020204030204" pitchFamily="34" charset="0"/>
              </a:rPr>
              <a:t>– a team that manages and controls all of the major tasks of producing a product or service.</a:t>
            </a:r>
          </a:p>
          <a:p>
            <a:pPr>
              <a:lnSpc>
                <a:spcPct val="80000"/>
              </a:lnSpc>
            </a:pPr>
            <a:r>
              <a:rPr lang="en-US" sz="2200" b="1" dirty="0">
                <a:latin typeface="Calibri" panose="020F0502020204030204" pitchFamily="34" charset="0"/>
                <a:cs typeface="Calibri" panose="020F0502020204030204" pitchFamily="34" charset="0"/>
              </a:rPr>
              <a:t>Self designing teams </a:t>
            </a:r>
            <a:r>
              <a:rPr lang="en-US" sz="2200" dirty="0">
                <a:latin typeface="Calibri" panose="020F0502020204030204" pitchFamily="34" charset="0"/>
                <a:cs typeface="Calibri" panose="020F0502020204030204" pitchFamily="34" charset="0"/>
              </a:rPr>
              <a:t>– has the characteristics of self-managed teams but also controls team design, work tasks, and team membership.</a:t>
            </a:r>
          </a:p>
        </p:txBody>
      </p:sp>
    </p:spTree>
    <p:extLst>
      <p:ext uri="{BB962C8B-B14F-4D97-AF65-F5344CB8AC3E}">
        <p14:creationId xmlns:p14="http://schemas.microsoft.com/office/powerpoint/2010/main" val="12567814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2348752" y="611095"/>
            <a:ext cx="7494495" cy="5864693"/>
          </a:xfrm>
        </p:spPr>
      </p:pic>
    </p:spTree>
    <p:extLst>
      <p:ext uri="{BB962C8B-B14F-4D97-AF65-F5344CB8AC3E}">
        <p14:creationId xmlns:p14="http://schemas.microsoft.com/office/powerpoint/2010/main" val="39652436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Managing Teams</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Special kinds of teams</a:t>
            </a:r>
            <a:br>
              <a:rPr lang="en-US" dirty="0"/>
            </a:br>
            <a:endParaRPr lang="en-US" dirty="0">
              <a:solidFill>
                <a:schemeClr val="accent1"/>
              </a:solidFill>
            </a:endParaRPr>
          </a:p>
        </p:txBody>
      </p:sp>
      <p:sp>
        <p:nvSpPr>
          <p:cNvPr id="3" name="Content Placeholder 2"/>
          <p:cNvSpPr>
            <a:spLocks noGrp="1"/>
          </p:cNvSpPr>
          <p:nvPr>
            <p:ph idx="1"/>
          </p:nvPr>
        </p:nvSpPr>
        <p:spPr/>
        <p:txBody>
          <a:bodyPr anchor="ctr">
            <a:normAutofit/>
          </a:bodyPr>
          <a:lstStyle/>
          <a:p>
            <a:pPr lvl="1">
              <a:lnSpc>
                <a:spcPct val="80000"/>
              </a:lnSpc>
            </a:pPr>
            <a:r>
              <a:rPr lang="en-US" sz="2400" b="1" dirty="0">
                <a:latin typeface="Calibri" panose="020F0502020204030204" pitchFamily="34" charset="0"/>
                <a:cs typeface="Calibri" panose="020F0502020204030204" pitchFamily="34" charset="0"/>
              </a:rPr>
              <a:t>Cross-functional team </a:t>
            </a:r>
            <a:r>
              <a:rPr lang="en-US" sz="2400" dirty="0">
                <a:latin typeface="Calibri" panose="020F0502020204030204" pitchFamily="34" charset="0"/>
                <a:cs typeface="Calibri" panose="020F0502020204030204" pitchFamily="34" charset="0"/>
              </a:rPr>
              <a:t>– team composed of employees from different functional areas of the organization. Often used with matrix and product organizational structures.</a:t>
            </a:r>
          </a:p>
          <a:p>
            <a:pPr lvl="1">
              <a:lnSpc>
                <a:spcPct val="80000"/>
              </a:lnSpc>
            </a:pPr>
            <a:r>
              <a:rPr lang="en-US" sz="2400" b="1" dirty="0">
                <a:latin typeface="Calibri" panose="020F0502020204030204" pitchFamily="34" charset="0"/>
                <a:cs typeface="Calibri" panose="020F0502020204030204" pitchFamily="34" charset="0"/>
              </a:rPr>
              <a:t>Virtual team </a:t>
            </a:r>
            <a:r>
              <a:rPr lang="en-US" sz="2400" dirty="0">
                <a:latin typeface="Calibri" panose="020F0502020204030204" pitchFamily="34" charset="0"/>
                <a:cs typeface="Calibri" panose="020F0502020204030204" pitchFamily="34" charset="0"/>
              </a:rPr>
              <a:t>– a team composed of geographically and/ or organizationally dispersed coworkers who use telecommunications and information technologies to accomplish an organizational task. Are often temporary teams set up to accomplish a single task.</a:t>
            </a:r>
          </a:p>
          <a:p>
            <a:pPr lvl="1">
              <a:lnSpc>
                <a:spcPct val="80000"/>
              </a:lnSpc>
            </a:pPr>
            <a:r>
              <a:rPr lang="en-US" sz="2400" b="1" dirty="0">
                <a:latin typeface="Calibri" panose="020F0502020204030204" pitchFamily="34" charset="0"/>
                <a:cs typeface="Calibri" panose="020F0502020204030204" pitchFamily="34" charset="0"/>
              </a:rPr>
              <a:t>Project team </a:t>
            </a:r>
            <a:r>
              <a:rPr lang="en-US" sz="2400" dirty="0">
                <a:latin typeface="Calibri" panose="020F0502020204030204" pitchFamily="34" charset="0"/>
                <a:cs typeface="Calibri" panose="020F0502020204030204" pitchFamily="34" charset="0"/>
              </a:rPr>
              <a:t>– a team created to complete specific, one time projects or tasks within a limited time. Often used with matrix organizations.</a:t>
            </a:r>
          </a:p>
        </p:txBody>
      </p:sp>
    </p:spTree>
    <p:extLst>
      <p:ext uri="{BB962C8B-B14F-4D97-AF65-F5344CB8AC3E}">
        <p14:creationId xmlns:p14="http://schemas.microsoft.com/office/powerpoint/2010/main" val="379649823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rPr>
              <a:t>Managing Teams</a:t>
            </a:r>
            <a:br>
              <a:rPr lang="en-US" dirty="0">
                <a:solidFill>
                  <a:schemeClr val="accent1"/>
                </a:solidFill>
              </a:rPr>
            </a:br>
            <a:r>
              <a:rPr lang="en-US" b="1" dirty="0"/>
              <a:t>Work Team Characteristics </a:t>
            </a:r>
            <a:br>
              <a:rPr lang="en-US" b="1" dirty="0"/>
            </a:br>
            <a:endParaRPr lang="en-US" dirty="0">
              <a:solidFill>
                <a:schemeClr val="accent1"/>
              </a:solidFill>
            </a:endParaRPr>
          </a:p>
        </p:txBody>
      </p:sp>
      <p:sp>
        <p:nvSpPr>
          <p:cNvPr id="3" name="Content Placeholder 2"/>
          <p:cNvSpPr>
            <a:spLocks noGrp="1"/>
          </p:cNvSpPr>
          <p:nvPr>
            <p:ph idx="1"/>
          </p:nvPr>
        </p:nvSpPr>
        <p:spPr>
          <a:xfrm>
            <a:off x="677334" y="2234548"/>
            <a:ext cx="8596668" cy="3880773"/>
          </a:xfrm>
        </p:spPr>
        <p:txBody>
          <a:bodyPr anchor="ctr">
            <a:normAutofit fontScale="92500" lnSpcReduction="10000"/>
          </a:bodyPr>
          <a:lstStyle/>
          <a:p>
            <a:pPr lvl="1"/>
            <a:endParaRPr lang="en-US" sz="2200" dirty="0"/>
          </a:p>
          <a:p>
            <a:pPr lvl="1"/>
            <a:r>
              <a:rPr lang="en-US" sz="2800" b="1" dirty="0">
                <a:latin typeface="Calibri" panose="020F0502020204030204" pitchFamily="34" charset="0"/>
                <a:cs typeface="Calibri" panose="020F0502020204030204" pitchFamily="34" charset="0"/>
              </a:rPr>
              <a:t>Team norms </a:t>
            </a:r>
            <a:r>
              <a:rPr lang="en-US" sz="2800" dirty="0">
                <a:latin typeface="Calibri" panose="020F0502020204030204" pitchFamily="34" charset="0"/>
                <a:cs typeface="Calibri" panose="020F0502020204030204" pitchFamily="34" charset="0"/>
              </a:rPr>
              <a:t>– informally agreed-on standards that regulate team behavior.</a:t>
            </a:r>
          </a:p>
          <a:p>
            <a:pPr lvl="1"/>
            <a:r>
              <a:rPr lang="en-US" sz="2800" b="1" dirty="0">
                <a:latin typeface="Calibri" panose="020F0502020204030204" pitchFamily="34" charset="0"/>
                <a:cs typeface="Calibri" panose="020F0502020204030204" pitchFamily="34" charset="0"/>
              </a:rPr>
              <a:t>Team cohesiveness </a:t>
            </a:r>
            <a:r>
              <a:rPr lang="en-US" sz="2800" dirty="0">
                <a:latin typeface="Calibri" panose="020F0502020204030204" pitchFamily="34" charset="0"/>
                <a:cs typeface="Calibri" panose="020F0502020204030204" pitchFamily="34" charset="0"/>
              </a:rPr>
              <a:t>– the extent to which team members are attracted to a team and motivated to remain in it.</a:t>
            </a:r>
          </a:p>
          <a:p>
            <a:pPr lvl="1"/>
            <a:r>
              <a:rPr lang="en-US" sz="2800" b="1" dirty="0">
                <a:latin typeface="Calibri" panose="020F0502020204030204" pitchFamily="34" charset="0"/>
                <a:cs typeface="Calibri" panose="020F0502020204030204" pitchFamily="34" charset="0"/>
              </a:rPr>
              <a:t>Team size </a:t>
            </a:r>
            <a:r>
              <a:rPr lang="en-US" sz="2800" dirty="0">
                <a:latin typeface="Calibri" panose="020F0502020204030204" pitchFamily="34" charset="0"/>
                <a:cs typeface="Calibri" panose="020F0502020204030204" pitchFamily="34" charset="0"/>
              </a:rPr>
              <a:t>– very small or very large teams may not perform as well as moderately sized teams.</a:t>
            </a:r>
          </a:p>
          <a:p>
            <a:pPr lvl="1"/>
            <a:r>
              <a:rPr lang="en-US" sz="2600" b="1" dirty="0">
                <a:latin typeface="Calibri" panose="020F0502020204030204" pitchFamily="34" charset="0"/>
                <a:cs typeface="Calibri" panose="020F0502020204030204" pitchFamily="34" charset="0"/>
              </a:rPr>
              <a:t>Team conflict </a:t>
            </a:r>
            <a:r>
              <a:rPr lang="en-US" sz="2800" dirty="0">
                <a:latin typeface="Calibri" panose="020F0502020204030204" pitchFamily="34" charset="0"/>
                <a:cs typeface="Calibri" panose="020F0502020204030204" pitchFamily="34" charset="0"/>
              </a:rPr>
              <a:t>– inevitable in most teams. Can be productive if it is </a:t>
            </a:r>
            <a:r>
              <a:rPr lang="en-US" sz="2800" i="1" dirty="0">
                <a:latin typeface="Calibri" panose="020F0502020204030204" pitchFamily="34" charset="0"/>
                <a:cs typeface="Calibri" panose="020F0502020204030204" pitchFamily="34" charset="0"/>
              </a:rPr>
              <a:t>cognitive conflict.</a:t>
            </a:r>
            <a:endParaRPr lang="en-US" sz="2800" dirty="0">
              <a:latin typeface="Calibri" panose="020F0502020204030204" pitchFamily="34" charset="0"/>
              <a:cs typeface="Calibri" panose="020F0502020204030204" pitchFamily="34" charset="0"/>
            </a:endParaRPr>
          </a:p>
          <a:p>
            <a:pPr marL="0" indent="0">
              <a:buNone/>
            </a:pPr>
            <a:endParaRPr lang="en-US" sz="2200" dirty="0"/>
          </a:p>
          <a:p>
            <a:endParaRPr lang="en-US" sz="2200" dirty="0"/>
          </a:p>
        </p:txBody>
      </p:sp>
    </p:spTree>
    <p:extLst>
      <p:ext uri="{BB962C8B-B14F-4D97-AF65-F5344CB8AC3E}">
        <p14:creationId xmlns:p14="http://schemas.microsoft.com/office/powerpoint/2010/main" val="17022861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Managing Teams – Stages of Development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91499" y="1675227"/>
            <a:ext cx="7609002" cy="4394199"/>
          </a:xfrm>
          <a:prstGeom prst="rect">
            <a:avLst/>
          </a:prstGeom>
        </p:spPr>
      </p:pic>
    </p:spTree>
    <p:extLst>
      <p:ext uri="{BB962C8B-B14F-4D97-AF65-F5344CB8AC3E}">
        <p14:creationId xmlns:p14="http://schemas.microsoft.com/office/powerpoint/2010/main" val="291736855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rPr>
              <a:t>Managing Teams</a:t>
            </a:r>
            <a:br>
              <a:rPr lang="en-US" dirty="0">
                <a:solidFill>
                  <a:schemeClr val="accent1"/>
                </a:solidFill>
              </a:rPr>
            </a:br>
            <a:r>
              <a:rPr lang="en-US" dirty="0">
                <a:latin typeface="Calibri" panose="020F0502020204030204" pitchFamily="34" charset="0"/>
                <a:cs typeface="Calibri" panose="020F0502020204030204" pitchFamily="34" charset="0"/>
              </a:rPr>
              <a:t>Enhancing Work Team Effectiveness</a:t>
            </a:r>
            <a:br>
              <a:rPr lang="en-US" dirty="0">
                <a:latin typeface="Calibri" panose="020F0502020204030204" pitchFamily="34" charset="0"/>
                <a:cs typeface="Calibri" panose="020F0502020204030204" pitchFamily="34" charset="0"/>
              </a:rPr>
            </a:br>
            <a:endParaRPr lang="en-US" dirty="0">
              <a:solidFill>
                <a:schemeClr val="accent1"/>
              </a:solidFill>
            </a:endParaRPr>
          </a:p>
        </p:txBody>
      </p:sp>
      <p:sp>
        <p:nvSpPr>
          <p:cNvPr id="3" name="Content Placeholder 2"/>
          <p:cNvSpPr>
            <a:spLocks noGrp="1"/>
          </p:cNvSpPr>
          <p:nvPr>
            <p:ph idx="1"/>
          </p:nvPr>
        </p:nvSpPr>
        <p:spPr>
          <a:xfrm>
            <a:off x="677333" y="1930400"/>
            <a:ext cx="8715437" cy="3989939"/>
          </a:xfrm>
        </p:spPr>
        <p:txBody>
          <a:bodyPr anchor="ctr">
            <a:normAutofit/>
          </a:bodyPr>
          <a:lstStyle/>
          <a:p>
            <a:pPr marL="914400" lvl="1" indent="-457200">
              <a:lnSpc>
                <a:spcPct val="80000"/>
              </a:lnSpc>
              <a:buFont typeface="+mj-lt"/>
              <a:buAutoNum type="arabicPeriod"/>
            </a:pPr>
            <a:r>
              <a:rPr lang="en-US" sz="2400" dirty="0">
                <a:latin typeface="Calibri" panose="020F0502020204030204" pitchFamily="34" charset="0"/>
                <a:cs typeface="Calibri" panose="020F0502020204030204" pitchFamily="34" charset="0"/>
              </a:rPr>
              <a:t>Teams must have a high degree of autonomy.</a:t>
            </a:r>
          </a:p>
          <a:p>
            <a:pPr marL="914400" lvl="1" indent="-457200">
              <a:lnSpc>
                <a:spcPct val="80000"/>
              </a:lnSpc>
              <a:buFont typeface="+mj-lt"/>
              <a:buAutoNum type="arabicPeriod"/>
            </a:pPr>
            <a:r>
              <a:rPr lang="en-US" sz="2400" dirty="0">
                <a:latin typeface="Calibri" panose="020F0502020204030204" pitchFamily="34" charset="0"/>
                <a:cs typeface="Calibri" panose="020F0502020204030204" pitchFamily="34" charset="0"/>
              </a:rPr>
              <a:t>Teams must be empowered with control of resources.</a:t>
            </a:r>
          </a:p>
          <a:p>
            <a:pPr marL="914400" lvl="1" indent="-457200">
              <a:lnSpc>
                <a:spcPct val="80000"/>
              </a:lnSpc>
              <a:buFont typeface="+mj-lt"/>
              <a:buAutoNum type="arabicPeriod"/>
            </a:pPr>
            <a:r>
              <a:rPr lang="en-US" sz="2400" dirty="0">
                <a:latin typeface="Calibri" panose="020F0502020204030204" pitchFamily="34" charset="0"/>
                <a:cs typeface="Calibri" panose="020F0502020204030204" pitchFamily="34" charset="0"/>
              </a:rPr>
              <a:t>Teams need </a:t>
            </a:r>
            <a:r>
              <a:rPr lang="en-US" sz="2400" b="1" dirty="0">
                <a:latin typeface="Calibri" panose="020F0502020204030204" pitchFamily="34" charset="0"/>
                <a:cs typeface="Calibri" panose="020F0502020204030204" pitchFamily="34" charset="0"/>
              </a:rPr>
              <a:t>structural accommodation</a:t>
            </a:r>
            <a:r>
              <a:rPr lang="en-US" sz="2400" dirty="0">
                <a:latin typeface="Calibri" panose="020F0502020204030204" pitchFamily="34" charset="0"/>
                <a:cs typeface="Calibri" panose="020F0502020204030204" pitchFamily="34" charset="0"/>
              </a:rPr>
              <a:t>.</a:t>
            </a:r>
          </a:p>
          <a:p>
            <a:pPr marL="914400" lvl="1" indent="-457200">
              <a:lnSpc>
                <a:spcPct val="80000"/>
              </a:lnSpc>
              <a:buFont typeface="+mj-lt"/>
              <a:buAutoNum type="arabicPeriod"/>
            </a:pPr>
            <a:r>
              <a:rPr lang="en-US" sz="2400" dirty="0">
                <a:latin typeface="Calibri" panose="020F0502020204030204" pitchFamily="34" charset="0"/>
                <a:cs typeface="Calibri" panose="020F0502020204030204" pitchFamily="34" charset="0"/>
              </a:rPr>
              <a:t>Teams need </a:t>
            </a:r>
            <a:r>
              <a:rPr lang="en-US" sz="2400" b="1" dirty="0">
                <a:latin typeface="Calibri" panose="020F0502020204030204" pitchFamily="34" charset="0"/>
                <a:cs typeface="Calibri" panose="020F0502020204030204" pitchFamily="34" charset="0"/>
              </a:rPr>
              <a:t>bureaucratic immunity</a:t>
            </a:r>
            <a:r>
              <a:rPr lang="en-US" sz="2400" dirty="0">
                <a:latin typeface="Calibri" panose="020F0502020204030204" pitchFamily="34" charset="0"/>
                <a:cs typeface="Calibri" panose="020F0502020204030204" pitchFamily="34" charset="0"/>
              </a:rPr>
              <a:t>.</a:t>
            </a:r>
          </a:p>
          <a:p>
            <a:pPr marL="457200" lvl="1" indent="0">
              <a:lnSpc>
                <a:spcPct val="80000"/>
              </a:lnSpc>
              <a:buNone/>
            </a:pPr>
            <a:endParaRPr lang="en-US" sz="2400" dirty="0">
              <a:latin typeface="Calibri" panose="020F0502020204030204" pitchFamily="34" charset="0"/>
              <a:cs typeface="Calibri" panose="020F0502020204030204" pitchFamily="34" charset="0"/>
            </a:endParaRPr>
          </a:p>
          <a:p>
            <a:pPr>
              <a:lnSpc>
                <a:spcPct val="80000"/>
              </a:lnSpc>
            </a:pPr>
            <a:r>
              <a:rPr lang="en-US" sz="2400" b="1" dirty="0">
                <a:latin typeface="Calibri" panose="020F0502020204030204" pitchFamily="34" charset="0"/>
                <a:cs typeface="Calibri" panose="020F0502020204030204" pitchFamily="34" charset="0"/>
              </a:rPr>
              <a:t>Specific team goals - </a:t>
            </a:r>
            <a:r>
              <a:rPr lang="en-US" sz="2400" dirty="0">
                <a:latin typeface="Calibri" panose="020F0502020204030204" pitchFamily="34" charset="0"/>
                <a:cs typeface="Calibri" panose="020F0502020204030204" pitchFamily="34" charset="0"/>
              </a:rPr>
              <a:t>clarifies team priorities by providing a clear focus and purpose.</a:t>
            </a:r>
          </a:p>
          <a:p>
            <a:pPr>
              <a:lnSpc>
                <a:spcPct val="80000"/>
              </a:lnSpc>
            </a:pPr>
            <a:r>
              <a:rPr lang="en-US" sz="2400" b="1" dirty="0">
                <a:latin typeface="Calibri" panose="020F0502020204030204" pitchFamily="34" charset="0"/>
                <a:cs typeface="Calibri" panose="020F0502020204030204" pitchFamily="34" charset="0"/>
              </a:rPr>
              <a:t>Challenging team goals </a:t>
            </a:r>
            <a:r>
              <a:rPr lang="en-US" sz="2400" dirty="0">
                <a:latin typeface="Calibri" panose="020F0502020204030204" pitchFamily="34" charset="0"/>
                <a:cs typeface="Calibri" panose="020F0502020204030204" pitchFamily="34" charset="0"/>
              </a:rPr>
              <a:t>– when faced with difficult goals team members expect everyone to contribute.</a:t>
            </a:r>
          </a:p>
          <a:p>
            <a:pPr marL="914400" lvl="1" indent="-457200">
              <a:lnSpc>
                <a:spcPct val="80000"/>
              </a:lnSpc>
              <a:buFont typeface="+mj-lt"/>
              <a:buAutoNum type="arabicPeriod"/>
            </a:pPr>
            <a:endParaRPr lang="en-US" dirty="0"/>
          </a:p>
        </p:txBody>
      </p:sp>
    </p:spTree>
    <p:extLst>
      <p:ext uri="{BB962C8B-B14F-4D97-AF65-F5344CB8AC3E}">
        <p14:creationId xmlns:p14="http://schemas.microsoft.com/office/powerpoint/2010/main" val="30482007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Managing Teams</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Selecting people for teamwork</a:t>
            </a:r>
            <a:br>
              <a:rPr lang="en-US" dirty="0"/>
            </a:br>
            <a:endParaRPr lang="en-US" dirty="0">
              <a:solidFill>
                <a:schemeClr val="accent1"/>
              </a:solidFill>
            </a:endParaRPr>
          </a:p>
        </p:txBody>
      </p:sp>
      <p:sp>
        <p:nvSpPr>
          <p:cNvPr id="3" name="Content Placeholder 2"/>
          <p:cNvSpPr>
            <a:spLocks noGrp="1"/>
          </p:cNvSpPr>
          <p:nvPr>
            <p:ph idx="1"/>
          </p:nvPr>
        </p:nvSpPr>
        <p:spPr/>
        <p:txBody>
          <a:bodyPr anchor="ctr">
            <a:normAutofit lnSpcReduction="10000"/>
          </a:bodyPr>
          <a:lstStyle/>
          <a:p>
            <a:pPr marL="0" indent="0">
              <a:lnSpc>
                <a:spcPct val="80000"/>
              </a:lnSpc>
              <a:buNone/>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Individualism vs. collectivism </a:t>
            </a:r>
            <a:r>
              <a:rPr lang="en-US" sz="2400" dirty="0">
                <a:latin typeface="Calibri" panose="020F0502020204030204" pitchFamily="34" charset="0"/>
                <a:cs typeface="Calibri" panose="020F0502020204030204" pitchFamily="34" charset="0"/>
              </a:rPr>
              <a:t>– the degree to which a person believes that people should be self-sufficient and that loyalty to one’s self is more important than loyalty to team or company. (Individualist vs. </a:t>
            </a:r>
            <a:r>
              <a:rPr lang="en-US" sz="2400" b="1" dirty="0">
                <a:latin typeface="Calibri" panose="020F0502020204030204" pitchFamily="34" charset="0"/>
                <a:cs typeface="Calibri" panose="020F0502020204030204" pitchFamily="34" charset="0"/>
              </a:rPr>
              <a:t>Collectivist</a:t>
            </a:r>
            <a:r>
              <a:rPr lang="en-US" sz="2400" dirty="0">
                <a:latin typeface="Calibri" panose="020F0502020204030204" pitchFamily="34" charset="0"/>
                <a:cs typeface="Calibri" panose="020F0502020204030204" pitchFamily="34" charset="0"/>
              </a:rPr>
              <a:t>)</a:t>
            </a:r>
          </a:p>
          <a:p>
            <a:pPr lvl="1">
              <a:lnSpc>
                <a:spcPct val="80000"/>
              </a:lnSpc>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Team level </a:t>
            </a:r>
            <a:r>
              <a:rPr lang="en-US" sz="2400" dirty="0">
                <a:latin typeface="Calibri" panose="020F0502020204030204" pitchFamily="34" charset="0"/>
                <a:cs typeface="Calibri" panose="020F0502020204030204" pitchFamily="34" charset="0"/>
              </a:rPr>
              <a:t>– the average level of ability, experience, personality, or any other factor on a team.</a:t>
            </a:r>
          </a:p>
          <a:p>
            <a:pPr lvl="1">
              <a:lnSpc>
                <a:spcPct val="80000"/>
              </a:lnSpc>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Team diversity </a:t>
            </a:r>
            <a:r>
              <a:rPr lang="en-US" sz="2400" dirty="0">
                <a:latin typeface="Calibri" panose="020F0502020204030204" pitchFamily="34" charset="0"/>
                <a:cs typeface="Calibri" panose="020F0502020204030204" pitchFamily="34" charset="0"/>
              </a:rPr>
              <a:t>– the variances or differences in ability, experience, personality, or any other factor on a team. </a:t>
            </a:r>
          </a:p>
          <a:p>
            <a:pPr lvl="1">
              <a:lnSpc>
                <a:spcPct val="80000"/>
              </a:lnSpc>
            </a:pPr>
            <a:endParaRPr lang="en-US" dirty="0"/>
          </a:p>
        </p:txBody>
      </p:sp>
    </p:spTree>
    <p:extLst>
      <p:ext uri="{BB962C8B-B14F-4D97-AF65-F5344CB8AC3E}">
        <p14:creationId xmlns:p14="http://schemas.microsoft.com/office/powerpoint/2010/main" val="387298240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Managing Teams</a:t>
            </a:r>
          </a:p>
        </p:txBody>
      </p:sp>
      <p:sp>
        <p:nvSpPr>
          <p:cNvPr id="3" name="Content Placeholder 2"/>
          <p:cNvSpPr>
            <a:spLocks noGrp="1"/>
          </p:cNvSpPr>
          <p:nvPr>
            <p:ph idx="1"/>
          </p:nvPr>
        </p:nvSpPr>
        <p:spPr/>
        <p:txBody>
          <a:bodyPr anchor="ctr">
            <a:noAutofit/>
          </a:bodyPr>
          <a:lstStyle/>
          <a:p>
            <a:r>
              <a:rPr lang="en-US" sz="2400" b="1" dirty="0">
                <a:latin typeface="Calibri" panose="020F0502020204030204" pitchFamily="34" charset="0"/>
                <a:cs typeface="Calibri" panose="020F0502020204030204" pitchFamily="34" charset="0"/>
              </a:rPr>
              <a:t>Team training </a:t>
            </a:r>
            <a:r>
              <a:rPr lang="en-US" sz="2400" dirty="0">
                <a:latin typeface="Calibri" panose="020F0502020204030204" pitchFamily="34" charset="0"/>
                <a:cs typeface="Calibri" panose="020F0502020204030204" pitchFamily="34" charset="0"/>
              </a:rPr>
              <a:t>– after selecting the right people you need to train them. Organizations often underestimate the amount of training.</a:t>
            </a:r>
          </a:p>
          <a:p>
            <a:pPr lvl="1"/>
            <a:r>
              <a:rPr lang="en-US" sz="2400" dirty="0">
                <a:latin typeface="Calibri" panose="020F0502020204030204" pitchFamily="34" charset="0"/>
                <a:cs typeface="Calibri" panose="020F0502020204030204" pitchFamily="34" charset="0"/>
              </a:rPr>
              <a:t>Interpersonal skills – skills, such as listening, communicating, questioning, and providing feedback, that enable people to have effective working relationships with others.</a:t>
            </a:r>
          </a:p>
          <a:p>
            <a:pPr lvl="1"/>
            <a:r>
              <a:rPr lang="en-US" sz="2400" dirty="0">
                <a:latin typeface="Calibri" panose="020F0502020204030204" pitchFamily="34" charset="0"/>
                <a:cs typeface="Calibri" panose="020F0502020204030204" pitchFamily="34" charset="0"/>
              </a:rPr>
              <a:t>Decision making and problem solving</a:t>
            </a:r>
          </a:p>
          <a:p>
            <a:pPr lvl="1"/>
            <a:r>
              <a:rPr lang="en-US" sz="2400" dirty="0">
                <a:latin typeface="Calibri" panose="020F0502020204030204" pitchFamily="34" charset="0"/>
                <a:cs typeface="Calibri" panose="020F0502020204030204" pitchFamily="34" charset="0"/>
              </a:rPr>
              <a:t>Conflict resolution </a:t>
            </a:r>
          </a:p>
          <a:p>
            <a:pPr lvl="1"/>
            <a:r>
              <a:rPr lang="en-US" sz="2400" dirty="0">
                <a:latin typeface="Calibri" panose="020F0502020204030204" pitchFamily="34" charset="0"/>
                <a:cs typeface="Calibri" panose="020F0502020204030204" pitchFamily="34" charset="0"/>
              </a:rPr>
              <a:t>Technical training</a:t>
            </a:r>
          </a:p>
          <a:p>
            <a:pPr lvl="1"/>
            <a:r>
              <a:rPr lang="en-US" sz="2400" dirty="0">
                <a:latin typeface="Calibri" panose="020F0502020204030204" pitchFamily="34" charset="0"/>
                <a:cs typeface="Calibri" panose="020F0502020204030204" pitchFamily="34" charset="0"/>
              </a:rPr>
              <a:t>Team leader training</a:t>
            </a:r>
          </a:p>
        </p:txBody>
      </p:sp>
    </p:spTree>
    <p:extLst>
      <p:ext uri="{BB962C8B-B14F-4D97-AF65-F5344CB8AC3E}">
        <p14:creationId xmlns:p14="http://schemas.microsoft.com/office/powerpoint/2010/main" val="414551898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Managing Teams</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Compensation and Recognition</a:t>
            </a:r>
            <a:br>
              <a:rPr lang="en-US"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chor="ctr">
            <a:noAutofit/>
          </a:bodyPr>
          <a:lstStyle/>
          <a:p>
            <a:pPr lvl="1"/>
            <a:r>
              <a:rPr lang="en-US" sz="2400" dirty="0">
                <a:latin typeface="Calibri" panose="020F0502020204030204" pitchFamily="34" charset="0"/>
                <a:cs typeface="Calibri" panose="020F0502020204030204" pitchFamily="34" charset="0"/>
              </a:rPr>
              <a:t>Compensating teams is very difficult. Rewards must match the level of performance.</a:t>
            </a:r>
          </a:p>
          <a:p>
            <a:pPr lvl="1"/>
            <a:r>
              <a:rPr lang="en-US" sz="2400" dirty="0">
                <a:latin typeface="Calibri" panose="020F0502020204030204" pitchFamily="34" charset="0"/>
                <a:cs typeface="Calibri" panose="020F0502020204030204" pitchFamily="34" charset="0"/>
              </a:rPr>
              <a:t>Skill based pay – pay’s employees for learning additional skills or knowledge</a:t>
            </a:r>
          </a:p>
          <a:p>
            <a:pPr lvl="1"/>
            <a:r>
              <a:rPr lang="en-US" sz="2400" dirty="0">
                <a:latin typeface="Calibri" panose="020F0502020204030204" pitchFamily="34" charset="0"/>
                <a:cs typeface="Calibri" panose="020F0502020204030204" pitchFamily="34" charset="0"/>
              </a:rPr>
              <a:t>Gainsharing – companies share the financial value of performance gains, such as increased productivity, cost savings, or quality, with their workers</a:t>
            </a:r>
          </a:p>
          <a:p>
            <a:pPr lvl="1"/>
            <a:r>
              <a:rPr lang="en-US" sz="2400" dirty="0">
                <a:latin typeface="Calibri" panose="020F0502020204030204" pitchFamily="34" charset="0"/>
                <a:cs typeface="Calibri" panose="020F0502020204030204" pitchFamily="34" charset="0"/>
              </a:rPr>
              <a:t>Non-financial rewards – vacations, plaques, coffee mugs, certificates, praise. Employees value a sincere </a:t>
            </a:r>
            <a:r>
              <a:rPr lang="en-US" sz="2400" b="1" dirty="0">
                <a:latin typeface="Calibri" panose="020F0502020204030204" pitchFamily="34" charset="0"/>
                <a:cs typeface="Calibri" panose="020F0502020204030204" pitchFamily="34" charset="0"/>
              </a:rPr>
              <a:t>thank you</a:t>
            </a:r>
            <a:r>
              <a:rPr lang="en-US" sz="24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7546537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Managing Human Resource Systems</a:t>
            </a:r>
          </a:p>
        </p:txBody>
      </p:sp>
      <p:sp>
        <p:nvSpPr>
          <p:cNvPr id="3" name="Content Placeholder 2"/>
          <p:cNvSpPr>
            <a:spLocks noGrp="1"/>
          </p:cNvSpPr>
          <p:nvPr>
            <p:ph idx="1"/>
          </p:nvPr>
        </p:nvSpPr>
        <p:spPr/>
        <p:txBody>
          <a:bodyPr anchor="ctr">
            <a:normAutofit/>
          </a:bodyPr>
          <a:lstStyle/>
          <a:p>
            <a:pPr>
              <a:lnSpc>
                <a:spcPct val="70000"/>
              </a:lnSpc>
            </a:pPr>
            <a:r>
              <a:rPr lang="en-US" sz="2200" dirty="0">
                <a:latin typeface="Calibri" panose="020F0502020204030204" pitchFamily="34" charset="0"/>
                <a:cs typeface="Calibri" panose="020F0502020204030204" pitchFamily="34" charset="0"/>
                <a:hlinkClick r:id="rId3"/>
              </a:rPr>
              <a:t>Human</a:t>
            </a:r>
            <a:r>
              <a:rPr lang="en-US" sz="2200" dirty="0">
                <a:latin typeface="Calibri" panose="020F0502020204030204" pitchFamily="34" charset="0"/>
                <a:cs typeface="Calibri" panose="020F0502020204030204" pitchFamily="34" charset="0"/>
              </a:rPr>
              <a:t> Resource Management (HMR) – the process of finding, developing, and keeping the right people to form a qualified workforce.</a:t>
            </a:r>
          </a:p>
          <a:p>
            <a:pPr>
              <a:lnSpc>
                <a:spcPct val="70000"/>
              </a:lnSpc>
            </a:pPr>
            <a:r>
              <a:rPr lang="en-US" sz="2200" dirty="0">
                <a:latin typeface="Calibri" panose="020F0502020204030204" pitchFamily="34" charset="0"/>
                <a:cs typeface="Calibri" panose="020F0502020204030204" pitchFamily="34" charset="0"/>
              </a:rPr>
              <a:t>Federal Employment Laws </a:t>
            </a:r>
          </a:p>
          <a:p>
            <a:pPr lvl="1">
              <a:lnSpc>
                <a:spcPct val="70000"/>
              </a:lnSpc>
            </a:pPr>
            <a:r>
              <a:rPr lang="en-US" sz="2000" dirty="0">
                <a:latin typeface="Calibri" panose="020F0502020204030204" pitchFamily="34" charset="0"/>
                <a:cs typeface="Calibri" panose="020F0502020204030204" pitchFamily="34" charset="0"/>
                <a:hlinkClick r:id="rId4"/>
              </a:rPr>
              <a:t>Department of Labor</a:t>
            </a:r>
            <a:r>
              <a:rPr lang="en-US" sz="2000" dirty="0">
                <a:latin typeface="Calibri" panose="020F0502020204030204" pitchFamily="34" charset="0"/>
                <a:cs typeface="Calibri" panose="020F0502020204030204" pitchFamily="34" charset="0"/>
              </a:rPr>
              <a:t> (DOL)</a:t>
            </a:r>
          </a:p>
          <a:p>
            <a:pPr lvl="1">
              <a:lnSpc>
                <a:spcPct val="70000"/>
              </a:lnSpc>
            </a:pPr>
            <a:r>
              <a:rPr lang="en-US" sz="2200" dirty="0">
                <a:latin typeface="Calibri" panose="020F0502020204030204" pitchFamily="34" charset="0"/>
                <a:cs typeface="Calibri" panose="020F0502020204030204" pitchFamily="34" charset="0"/>
                <a:hlinkClick r:id="rId5"/>
              </a:rPr>
              <a:t>Equal Employment Opportunity Commission</a:t>
            </a:r>
            <a:r>
              <a:rPr lang="en-US" sz="2200" dirty="0">
                <a:latin typeface="Calibri" panose="020F0502020204030204" pitchFamily="34" charset="0"/>
                <a:cs typeface="Calibri" panose="020F0502020204030204" pitchFamily="34" charset="0"/>
              </a:rPr>
              <a:t> (EEOC)</a:t>
            </a:r>
          </a:p>
          <a:p>
            <a:pPr lvl="1">
              <a:lnSpc>
                <a:spcPct val="70000"/>
              </a:lnSpc>
            </a:pPr>
            <a:r>
              <a:rPr lang="en-US" sz="2200" dirty="0">
                <a:latin typeface="Calibri" panose="020F0502020204030204" pitchFamily="34" charset="0"/>
                <a:cs typeface="Calibri" panose="020F0502020204030204" pitchFamily="34" charset="0"/>
                <a:hlinkClick r:id="rId6"/>
              </a:rPr>
              <a:t>Occupational Safety and Health Administration </a:t>
            </a:r>
            <a:r>
              <a:rPr lang="en-US" sz="2200" dirty="0">
                <a:latin typeface="Calibri" panose="020F0502020204030204" pitchFamily="34" charset="0"/>
                <a:cs typeface="Calibri" panose="020F0502020204030204" pitchFamily="34" charset="0"/>
              </a:rPr>
              <a:t>(OSHA)</a:t>
            </a:r>
          </a:p>
          <a:p>
            <a:pPr lvl="1">
              <a:lnSpc>
                <a:spcPct val="70000"/>
              </a:lnSpc>
            </a:pPr>
            <a:r>
              <a:rPr lang="en-US" sz="2200" dirty="0">
                <a:latin typeface="Calibri" panose="020F0502020204030204" pitchFamily="34" charset="0"/>
                <a:cs typeface="Calibri" panose="020F0502020204030204" pitchFamily="34" charset="0"/>
              </a:rPr>
              <a:t>Bona fide occupational qualification (BFOQ) – an exception in employment law that permits sex, age, religion, and the like to be used when making employment decisions, but only if they are “reasonably necessary to the normal operation of that particular business”. BFOQ’s are strictly monitored by the Equal employment Opportunities Commission.</a:t>
            </a:r>
          </a:p>
        </p:txBody>
      </p:sp>
    </p:spTree>
    <p:extLst>
      <p:ext uri="{BB962C8B-B14F-4D97-AF65-F5344CB8AC3E}">
        <p14:creationId xmlns:p14="http://schemas.microsoft.com/office/powerpoint/2010/main" val="161726150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754" y="454959"/>
            <a:ext cx="8596668" cy="1320800"/>
          </a:xfrm>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Managing Human Resource Systems</a:t>
            </a:r>
            <a:br>
              <a:rPr lang="en-US" sz="3100" dirty="0">
                <a:solidFill>
                  <a:schemeClr val="accent1"/>
                </a:solidFill>
                <a:latin typeface="Calibri" panose="020F0502020204030204" pitchFamily="34" charset="0"/>
                <a:cs typeface="Calibri" panose="020F0502020204030204" pitchFamily="34" charset="0"/>
              </a:rPr>
            </a:br>
            <a:r>
              <a:rPr lang="en-US" sz="3100" dirty="0"/>
              <a:t>Adverse Impact and Employment Discrimination</a:t>
            </a:r>
            <a:br>
              <a:rPr lang="en-US" dirty="0"/>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chor="ctr">
            <a:normAutofit/>
          </a:bodyPr>
          <a:lstStyle/>
          <a:p>
            <a:pPr lvl="1">
              <a:lnSpc>
                <a:spcPct val="80000"/>
              </a:lnSpc>
            </a:pPr>
            <a:r>
              <a:rPr lang="en-US" sz="2000" b="1" dirty="0">
                <a:latin typeface="Calibri" panose="020F0502020204030204" pitchFamily="34" charset="0"/>
                <a:cs typeface="Calibri" panose="020F0502020204030204" pitchFamily="34" charset="0"/>
              </a:rPr>
              <a:t>Disparate treatment </a:t>
            </a:r>
            <a:r>
              <a:rPr lang="en-US" sz="2000" dirty="0">
                <a:latin typeface="Calibri" panose="020F0502020204030204" pitchFamily="34" charset="0"/>
                <a:cs typeface="Calibri" panose="020F0502020204030204" pitchFamily="34" charset="0"/>
              </a:rPr>
              <a:t>– </a:t>
            </a:r>
            <a:r>
              <a:rPr lang="en-US" sz="2000" i="1" dirty="0">
                <a:latin typeface="Calibri" panose="020F0502020204030204" pitchFamily="34" charset="0"/>
                <a:cs typeface="Calibri" panose="020F0502020204030204" pitchFamily="34" charset="0"/>
              </a:rPr>
              <a:t>intentional discrimination </a:t>
            </a:r>
            <a:r>
              <a:rPr lang="en-US" sz="2000" dirty="0">
                <a:latin typeface="Calibri" panose="020F0502020204030204" pitchFamily="34" charset="0"/>
                <a:cs typeface="Calibri" panose="020F0502020204030204" pitchFamily="34" charset="0"/>
              </a:rPr>
              <a:t>that occurs when people are purposely not given the same hiring, promotion, or membership opportunities because of their race, color, sex, age, ethnic group, national origin, or religious beliefs.</a:t>
            </a:r>
          </a:p>
          <a:p>
            <a:pPr lvl="1">
              <a:lnSpc>
                <a:spcPct val="80000"/>
              </a:lnSpc>
            </a:pPr>
            <a:r>
              <a:rPr lang="en-US" sz="2000" b="1" dirty="0">
                <a:latin typeface="Calibri" panose="020F0502020204030204" pitchFamily="34" charset="0"/>
                <a:cs typeface="Calibri" panose="020F0502020204030204" pitchFamily="34" charset="0"/>
              </a:rPr>
              <a:t>Adverse impact </a:t>
            </a:r>
            <a:r>
              <a:rPr lang="en-US" sz="2000" dirty="0">
                <a:latin typeface="Calibri" panose="020F0502020204030204" pitchFamily="34" charset="0"/>
                <a:cs typeface="Calibri" panose="020F0502020204030204" pitchFamily="34" charset="0"/>
              </a:rPr>
              <a:t>– </a:t>
            </a:r>
            <a:r>
              <a:rPr lang="en-US" sz="2000" i="1" dirty="0">
                <a:latin typeface="Calibri" panose="020F0502020204030204" pitchFamily="34" charset="0"/>
                <a:cs typeface="Calibri" panose="020F0502020204030204" pitchFamily="34" charset="0"/>
              </a:rPr>
              <a:t>unintentional discrimination </a:t>
            </a:r>
            <a:r>
              <a:rPr lang="en-US" sz="2000" dirty="0">
                <a:latin typeface="Calibri" panose="020F0502020204030204" pitchFamily="34" charset="0"/>
                <a:cs typeface="Calibri" panose="020F0502020204030204" pitchFamily="34" charset="0"/>
              </a:rPr>
              <a:t>that occurs when members of a particular race, sex, ethnic group are unintentionally harmed or disadvantaged because they are hired, promoted, or trained (or any other employment decision) at substantially lower rates than others.</a:t>
            </a:r>
          </a:p>
          <a:p>
            <a:pPr lvl="1">
              <a:lnSpc>
                <a:spcPct val="80000"/>
              </a:lnSpc>
            </a:pPr>
            <a:r>
              <a:rPr lang="en-US" sz="2000" b="1" dirty="0">
                <a:latin typeface="Calibri" panose="020F0502020204030204" pitchFamily="34" charset="0"/>
                <a:cs typeface="Calibri" panose="020F0502020204030204" pitchFamily="34" charset="0"/>
              </a:rPr>
              <a:t>Four-fifths rule </a:t>
            </a:r>
            <a:r>
              <a:rPr lang="en-US" sz="2000" dirty="0">
                <a:latin typeface="Calibri" panose="020F0502020204030204" pitchFamily="34" charset="0"/>
                <a:cs typeface="Calibri" panose="020F0502020204030204" pitchFamily="34" charset="0"/>
              </a:rPr>
              <a:t>– a rule of thumb used by the courts and the EEOC to determine whether there is evidence of an adverse impact; a violation of this rule occurs when the impact ratio (calculated by dividing the decision ratio for a protected class by the decision ratio for a non protected group) is less than 80%, or four fifths.</a:t>
            </a:r>
          </a:p>
        </p:txBody>
      </p:sp>
    </p:spTree>
    <p:extLst>
      <p:ext uri="{BB962C8B-B14F-4D97-AF65-F5344CB8AC3E}">
        <p14:creationId xmlns:p14="http://schemas.microsoft.com/office/powerpoint/2010/main" val="138773683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a:solidFill>
                  <a:schemeClr val="accent1"/>
                </a:solidFill>
              </a:rPr>
              <a:t>Managing Human Resource Systems</a:t>
            </a:r>
          </a:p>
        </p:txBody>
      </p:sp>
      <p:sp>
        <p:nvSpPr>
          <p:cNvPr id="3" name="Content Placeholder 2"/>
          <p:cNvSpPr>
            <a:spLocks noGrp="1"/>
          </p:cNvSpPr>
          <p:nvPr>
            <p:ph idx="1"/>
          </p:nvPr>
        </p:nvSpPr>
        <p:spPr>
          <a:xfrm>
            <a:off x="726510" y="1553227"/>
            <a:ext cx="8547492" cy="4488135"/>
          </a:xfrm>
        </p:spPr>
        <p:txBody>
          <a:bodyPr anchor="ctr">
            <a:normAutofit/>
          </a:bodyPr>
          <a:lstStyle/>
          <a:p>
            <a:pPr>
              <a:lnSpc>
                <a:spcPct val="80000"/>
              </a:lnSpc>
            </a:pPr>
            <a:r>
              <a:rPr lang="en-US" sz="2400" b="1" dirty="0">
                <a:latin typeface="Calibri" panose="020F0502020204030204" pitchFamily="34" charset="0"/>
                <a:cs typeface="Calibri" panose="020F0502020204030204" pitchFamily="34" charset="0"/>
              </a:rPr>
              <a:t>Sexual Harassment </a:t>
            </a:r>
            <a:r>
              <a:rPr lang="en-US" sz="2400" dirty="0">
                <a:latin typeface="Calibri" panose="020F0502020204030204" pitchFamily="34" charset="0"/>
                <a:cs typeface="Calibri" panose="020F0502020204030204" pitchFamily="34" charset="0"/>
              </a:rPr>
              <a:t>– a form of discrimination in which unwelcome sexual advances, requests for sexual favors, or other verbal or physical conduct of a sexual nature occurs while performing one’s job.</a:t>
            </a:r>
          </a:p>
          <a:p>
            <a:pPr lvl="1">
              <a:lnSpc>
                <a:spcPct val="80000"/>
              </a:lnSpc>
            </a:pPr>
            <a:r>
              <a:rPr lang="en-US" sz="2400" dirty="0">
                <a:latin typeface="Calibri" panose="020F0502020204030204" pitchFamily="34" charset="0"/>
                <a:cs typeface="Calibri" panose="020F0502020204030204" pitchFamily="34" charset="0"/>
              </a:rPr>
              <a:t>Quid pro quo sexual harassment</a:t>
            </a:r>
          </a:p>
          <a:p>
            <a:pPr lvl="1">
              <a:lnSpc>
                <a:spcPct val="80000"/>
              </a:lnSpc>
            </a:pPr>
            <a:r>
              <a:rPr lang="en-US" sz="2400" dirty="0">
                <a:latin typeface="Calibri" panose="020F0502020204030204" pitchFamily="34" charset="0"/>
                <a:cs typeface="Calibri" panose="020F0502020204030204" pitchFamily="34" charset="0"/>
              </a:rPr>
              <a:t>Hostile work environment</a:t>
            </a:r>
          </a:p>
          <a:p>
            <a:pPr lvl="1">
              <a:lnSpc>
                <a:spcPct val="80000"/>
              </a:lnSpc>
            </a:pPr>
            <a:r>
              <a:rPr lang="en-US" sz="2400" dirty="0">
                <a:latin typeface="Calibri" panose="020F0502020204030204" pitchFamily="34" charset="0"/>
                <a:cs typeface="Calibri" panose="020F0502020204030204" pitchFamily="34" charset="0"/>
              </a:rPr>
              <a:t>California sexual harassment training</a:t>
            </a:r>
          </a:p>
          <a:p>
            <a:pPr lvl="1">
              <a:lnSpc>
                <a:spcPct val="80000"/>
              </a:lnSpc>
            </a:pPr>
            <a:r>
              <a:rPr lang="en-US" sz="2400" dirty="0">
                <a:latin typeface="Calibri" panose="020F0502020204030204" pitchFamily="34" charset="0"/>
                <a:cs typeface="Calibri" panose="020F0502020204030204" pitchFamily="34" charset="0"/>
                <a:hlinkClick r:id="rId3"/>
              </a:rPr>
              <a:t>Sexual harassment in the news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10918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a:solidFill>
                  <a:schemeClr val="accent1"/>
                </a:solidFill>
              </a:rPr>
              <a:t>Managing Human Resource Systems</a:t>
            </a:r>
          </a:p>
        </p:txBody>
      </p:sp>
      <p:sp>
        <p:nvSpPr>
          <p:cNvPr id="3" name="Content Placeholder 2"/>
          <p:cNvSpPr>
            <a:spLocks noGrp="1"/>
          </p:cNvSpPr>
          <p:nvPr>
            <p:ph idx="1"/>
          </p:nvPr>
        </p:nvSpPr>
        <p:spPr>
          <a:xfrm>
            <a:off x="795402" y="1503123"/>
            <a:ext cx="8478599" cy="4495039"/>
          </a:xfrm>
        </p:spPr>
        <p:txBody>
          <a:bodyPr anchor="ctr">
            <a:normAutofit/>
          </a:bodyPr>
          <a:lstStyle/>
          <a:p>
            <a:pPr>
              <a:lnSpc>
                <a:spcPct val="80000"/>
              </a:lnSpc>
            </a:pPr>
            <a:endParaRPr lang="en-US" sz="2400" dirty="0">
              <a:latin typeface="Calibri" panose="020F0502020204030204" pitchFamily="34" charset="0"/>
              <a:cs typeface="Calibri" panose="020F0502020204030204" pitchFamily="34" charset="0"/>
            </a:endParaRPr>
          </a:p>
          <a:p>
            <a:pPr>
              <a:lnSpc>
                <a:spcPct val="80000"/>
              </a:lnSpc>
            </a:pPr>
            <a:r>
              <a:rPr lang="en-US" sz="2400" b="1" dirty="0">
                <a:latin typeface="Calibri" panose="020F0502020204030204" pitchFamily="34" charset="0"/>
                <a:cs typeface="Calibri" panose="020F0502020204030204" pitchFamily="34" charset="0"/>
              </a:rPr>
              <a:t>Recruiting</a:t>
            </a:r>
            <a:r>
              <a:rPr lang="en-US" sz="2400" dirty="0">
                <a:latin typeface="Calibri" panose="020F0502020204030204" pitchFamily="34" charset="0"/>
                <a:cs typeface="Calibri" panose="020F0502020204030204" pitchFamily="34" charset="0"/>
              </a:rPr>
              <a:t> – the process of developing a pool of qualified job applicants.</a:t>
            </a:r>
          </a:p>
          <a:p>
            <a:pPr>
              <a:lnSpc>
                <a:spcPct val="80000"/>
              </a:lnSpc>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Job analysis </a:t>
            </a:r>
            <a:r>
              <a:rPr lang="en-US" sz="2400" dirty="0">
                <a:latin typeface="Calibri" panose="020F0502020204030204" pitchFamily="34" charset="0"/>
                <a:cs typeface="Calibri" panose="020F0502020204030204" pitchFamily="34" charset="0"/>
              </a:rPr>
              <a:t>– a purposeful, systematic process for collecting information on the important work related aspects of a job.</a:t>
            </a:r>
          </a:p>
          <a:p>
            <a:pPr lvl="1">
              <a:lnSpc>
                <a:spcPct val="80000"/>
              </a:lnSpc>
            </a:pPr>
            <a:r>
              <a:rPr lang="en-US" sz="2400" b="1" dirty="0">
                <a:latin typeface="Calibri" panose="020F0502020204030204" pitchFamily="34" charset="0"/>
                <a:cs typeface="Calibri" panose="020F0502020204030204" pitchFamily="34" charset="0"/>
              </a:rPr>
              <a:t>Job description </a:t>
            </a:r>
            <a:r>
              <a:rPr lang="en-US" sz="2400" dirty="0">
                <a:latin typeface="Calibri" panose="020F0502020204030204" pitchFamily="34" charset="0"/>
                <a:cs typeface="Calibri" panose="020F0502020204030204" pitchFamily="34" charset="0"/>
              </a:rPr>
              <a:t>– a written description of the basic tasks, duties, and responsibilities required of an employee holding a particular job.</a:t>
            </a:r>
          </a:p>
          <a:p>
            <a:pPr lvl="1">
              <a:lnSpc>
                <a:spcPct val="80000"/>
              </a:lnSpc>
            </a:pPr>
            <a:r>
              <a:rPr lang="en-US" sz="2400" b="1" dirty="0">
                <a:latin typeface="Calibri" panose="020F0502020204030204" pitchFamily="34" charset="0"/>
                <a:cs typeface="Calibri" panose="020F0502020204030204" pitchFamily="34" charset="0"/>
              </a:rPr>
              <a:t>Job specification </a:t>
            </a:r>
            <a:r>
              <a:rPr lang="en-US" sz="2400" dirty="0">
                <a:latin typeface="Calibri" panose="020F0502020204030204" pitchFamily="34" charset="0"/>
                <a:cs typeface="Calibri" panose="020F0502020204030204" pitchFamily="34" charset="0"/>
              </a:rPr>
              <a:t>– a written summary of the qualifications needed to successfully perform a particular job.</a:t>
            </a:r>
          </a:p>
          <a:p>
            <a:pPr marL="457200" lvl="1" indent="0">
              <a:lnSpc>
                <a:spcPct val="80000"/>
              </a:lnSpc>
              <a:buNone/>
            </a:pPr>
            <a:endParaRPr lang="en-US" sz="2200" dirty="0"/>
          </a:p>
          <a:p>
            <a:pPr lvl="1">
              <a:lnSpc>
                <a:spcPct val="80000"/>
              </a:lnSpc>
            </a:pPr>
            <a:endParaRPr lang="en-US" sz="2200" dirty="0"/>
          </a:p>
        </p:txBody>
      </p:sp>
    </p:spTree>
    <p:extLst>
      <p:ext uri="{BB962C8B-B14F-4D97-AF65-F5344CB8AC3E}">
        <p14:creationId xmlns:p14="http://schemas.microsoft.com/office/powerpoint/2010/main" val="223513111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a:solidFill>
                  <a:schemeClr val="accent1"/>
                </a:solidFill>
              </a:rPr>
              <a:t>Managing Human Resource Systems</a:t>
            </a:r>
          </a:p>
        </p:txBody>
      </p:sp>
      <p:sp>
        <p:nvSpPr>
          <p:cNvPr id="3" name="Content Placeholder 2"/>
          <p:cNvSpPr>
            <a:spLocks noGrp="1"/>
          </p:cNvSpPr>
          <p:nvPr>
            <p:ph idx="1"/>
          </p:nvPr>
        </p:nvSpPr>
        <p:spPr>
          <a:xfrm>
            <a:off x="732772" y="1930401"/>
            <a:ext cx="8541229" cy="4110962"/>
          </a:xfrm>
        </p:spPr>
        <p:txBody>
          <a:bodyPr anchor="ctr">
            <a:normAutofit/>
          </a:bodyPr>
          <a:lstStyle/>
          <a:p>
            <a:r>
              <a:rPr lang="en-US" sz="2400" dirty="0">
                <a:latin typeface="Calibri" panose="020F0502020204030204" pitchFamily="34" charset="0"/>
                <a:cs typeface="Calibri" panose="020F0502020204030204" pitchFamily="34" charset="0"/>
              </a:rPr>
              <a:t>Types of recruiting</a:t>
            </a:r>
          </a:p>
          <a:p>
            <a:pPr lvl="1"/>
            <a:r>
              <a:rPr lang="en-US" sz="2000" dirty="0">
                <a:latin typeface="Calibri" panose="020F0502020204030204" pitchFamily="34" charset="0"/>
                <a:cs typeface="Calibri" panose="020F0502020204030204" pitchFamily="34" charset="0"/>
              </a:rPr>
              <a:t>Internal –  pool of qualified candidates from people who already work in the company.</a:t>
            </a:r>
          </a:p>
          <a:p>
            <a:pPr lvl="1"/>
            <a:r>
              <a:rPr lang="en-US" sz="2000" dirty="0">
                <a:latin typeface="Calibri" panose="020F0502020204030204" pitchFamily="34" charset="0"/>
                <a:cs typeface="Calibri" panose="020F0502020204030204" pitchFamily="34" charset="0"/>
              </a:rPr>
              <a:t>External – pool of qualified candidates from outside the company. </a:t>
            </a:r>
          </a:p>
          <a:p>
            <a:pPr lvl="2"/>
            <a:r>
              <a:rPr lang="en-US" sz="2400" dirty="0">
                <a:latin typeface="Calibri" panose="020F0502020204030204" pitchFamily="34" charset="0"/>
                <a:cs typeface="Calibri" panose="020F0502020204030204" pitchFamily="34" charset="0"/>
              </a:rPr>
              <a:t>Internet job sites including company career portals</a:t>
            </a:r>
          </a:p>
          <a:p>
            <a:pPr lvl="2"/>
            <a:r>
              <a:rPr lang="en-US" sz="2400" dirty="0">
                <a:latin typeface="Calibri" panose="020F0502020204030204" pitchFamily="34" charset="0"/>
                <a:cs typeface="Calibri" panose="020F0502020204030204" pitchFamily="34" charset="0"/>
              </a:rPr>
              <a:t>Job fairs / virtual job fairs</a:t>
            </a:r>
          </a:p>
          <a:p>
            <a:pPr lvl="2"/>
            <a:r>
              <a:rPr lang="en-US" sz="2400" dirty="0">
                <a:latin typeface="Calibri" panose="020F0502020204030204" pitchFamily="34" charset="0"/>
                <a:cs typeface="Calibri" panose="020F0502020204030204" pitchFamily="34" charset="0"/>
              </a:rPr>
              <a:t>Advertisements</a:t>
            </a:r>
          </a:p>
          <a:p>
            <a:pPr lvl="2"/>
            <a:r>
              <a:rPr lang="en-US" sz="2400" dirty="0">
                <a:latin typeface="Calibri" panose="020F0502020204030204" pitchFamily="34" charset="0"/>
                <a:cs typeface="Calibri" panose="020F0502020204030204" pitchFamily="34" charset="0"/>
              </a:rPr>
              <a:t>Employees referrals</a:t>
            </a:r>
          </a:p>
          <a:p>
            <a:pPr lvl="2"/>
            <a:r>
              <a:rPr lang="en-US" sz="2400" dirty="0">
                <a:latin typeface="Calibri" panose="020F0502020204030204" pitchFamily="34" charset="0"/>
                <a:cs typeface="Calibri" panose="020F0502020204030204" pitchFamily="34" charset="0"/>
              </a:rPr>
              <a:t>Recruiting – passive candidates, active candidates</a:t>
            </a:r>
          </a:p>
          <a:p>
            <a:pPr lvl="1"/>
            <a:endParaRPr lang="en-US" dirty="0"/>
          </a:p>
        </p:txBody>
      </p:sp>
    </p:spTree>
    <p:extLst>
      <p:ext uri="{BB962C8B-B14F-4D97-AF65-F5344CB8AC3E}">
        <p14:creationId xmlns:p14="http://schemas.microsoft.com/office/powerpoint/2010/main" val="170639585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a:solidFill>
                  <a:schemeClr val="accent1"/>
                </a:solidFill>
              </a:rPr>
              <a:t>Managing Human Resource Systems</a:t>
            </a:r>
          </a:p>
        </p:txBody>
      </p:sp>
      <p:sp>
        <p:nvSpPr>
          <p:cNvPr id="3" name="Content Placeholder 2"/>
          <p:cNvSpPr>
            <a:spLocks noGrp="1"/>
          </p:cNvSpPr>
          <p:nvPr>
            <p:ph idx="1"/>
          </p:nvPr>
        </p:nvSpPr>
        <p:spPr>
          <a:xfrm>
            <a:off x="1066134" y="1757389"/>
            <a:ext cx="8596668" cy="3880773"/>
          </a:xfrm>
        </p:spPr>
        <p:txBody>
          <a:bodyPr anchor="ctr">
            <a:noAutofit/>
          </a:bodyPr>
          <a:lstStyle/>
          <a:p>
            <a:pPr>
              <a:lnSpc>
                <a:spcPct val="70000"/>
              </a:lnSpc>
            </a:pPr>
            <a:r>
              <a:rPr lang="en-US" sz="2400" b="1" dirty="0">
                <a:latin typeface="Calibri" panose="020F0502020204030204" pitchFamily="34" charset="0"/>
                <a:cs typeface="Calibri" panose="020F0502020204030204" pitchFamily="34" charset="0"/>
              </a:rPr>
              <a:t>Selection</a:t>
            </a:r>
            <a:r>
              <a:rPr lang="en-US" sz="2400" dirty="0">
                <a:latin typeface="Calibri" panose="020F0502020204030204" pitchFamily="34" charset="0"/>
                <a:cs typeface="Calibri" panose="020F0502020204030204" pitchFamily="34" charset="0"/>
              </a:rPr>
              <a:t> – the process of gathering information about job applicants to decide who should be offered a job.</a:t>
            </a:r>
          </a:p>
          <a:p>
            <a:pPr lvl="1">
              <a:lnSpc>
                <a:spcPct val="70000"/>
              </a:lnSpc>
            </a:pPr>
            <a:r>
              <a:rPr lang="en-US" sz="2400" dirty="0">
                <a:latin typeface="Calibri" panose="020F0502020204030204" pitchFamily="34" charset="0"/>
                <a:cs typeface="Calibri" panose="020F0502020204030204" pitchFamily="34" charset="0"/>
              </a:rPr>
              <a:t>Validation – the process of determining how well a selection test or procedure predicts future job performance.</a:t>
            </a:r>
          </a:p>
          <a:p>
            <a:pPr lvl="1">
              <a:lnSpc>
                <a:spcPct val="70000"/>
              </a:lnSpc>
            </a:pPr>
            <a:r>
              <a:rPr lang="en-US" sz="2400" dirty="0">
                <a:latin typeface="Calibri" panose="020F0502020204030204" pitchFamily="34" charset="0"/>
                <a:cs typeface="Calibri" panose="020F0502020204030204" pitchFamily="34" charset="0"/>
              </a:rPr>
              <a:t>Application forms and résumés– first device used as part of the selection process. Application forms are subject to employment laws.</a:t>
            </a:r>
          </a:p>
          <a:p>
            <a:pPr lvl="1">
              <a:lnSpc>
                <a:spcPct val="70000"/>
              </a:lnSpc>
            </a:pPr>
            <a:r>
              <a:rPr lang="en-US" sz="2400" dirty="0">
                <a:latin typeface="Calibri" panose="020F0502020204030204" pitchFamily="34" charset="0"/>
                <a:cs typeface="Calibri" panose="020F0502020204030204" pitchFamily="34" charset="0"/>
              </a:rPr>
              <a:t>Managers should</a:t>
            </a:r>
            <a:r>
              <a:rPr lang="en-US" sz="2400" b="1" dirty="0">
                <a:latin typeface="Calibri" panose="020F0502020204030204" pitchFamily="34" charset="0"/>
                <a:cs typeface="Calibri" panose="020F0502020204030204" pitchFamily="34" charset="0"/>
              </a:rPr>
              <a:t> verify </a:t>
            </a:r>
            <a:r>
              <a:rPr lang="en-US" sz="2400" dirty="0">
                <a:latin typeface="Calibri" panose="020F0502020204030204" pitchFamily="34" charset="0"/>
                <a:cs typeface="Calibri" panose="020F0502020204030204" pitchFamily="34" charset="0"/>
              </a:rPr>
              <a:t>information collects via résumés and application forms: Employment references; Background checks</a:t>
            </a:r>
          </a:p>
          <a:p>
            <a:pPr lvl="1">
              <a:lnSpc>
                <a:spcPct val="70000"/>
              </a:lnSpc>
            </a:pPr>
            <a:r>
              <a:rPr lang="en-US" sz="2400" dirty="0">
                <a:latin typeface="Calibri" panose="020F0502020204030204" pitchFamily="34" charset="0"/>
                <a:cs typeface="Calibri" panose="020F0502020204030204" pitchFamily="34" charset="0"/>
              </a:rPr>
              <a:t>Selection tests – gives employers a chance to know who will likely do well in a job and who won’t. (Types of tests are covered in text section 11-3c)</a:t>
            </a:r>
          </a:p>
        </p:txBody>
      </p:sp>
    </p:spTree>
    <p:extLst>
      <p:ext uri="{BB962C8B-B14F-4D97-AF65-F5344CB8AC3E}">
        <p14:creationId xmlns:p14="http://schemas.microsoft.com/office/powerpoint/2010/main" val="402923916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rPr>
              <a:t>Managing Human Resource Systems</a:t>
            </a:r>
            <a:br>
              <a:rPr lang="en-US" dirty="0">
                <a:solidFill>
                  <a:schemeClr val="accent1"/>
                </a:solidFill>
              </a:rPr>
            </a:br>
            <a:r>
              <a:rPr lang="en-US" dirty="0">
                <a:latin typeface="Calibri" panose="020F0502020204030204" pitchFamily="34" charset="0"/>
                <a:cs typeface="Calibri" panose="020F0502020204030204" pitchFamily="34" charset="0"/>
              </a:rPr>
              <a:t>Selection (continued)</a:t>
            </a:r>
            <a:br>
              <a:rPr lang="en-US" dirty="0">
                <a:latin typeface="Calibri" panose="020F0502020204030204" pitchFamily="34" charset="0"/>
                <a:cs typeface="Calibri" panose="020F0502020204030204" pitchFamily="34" charset="0"/>
              </a:rPr>
            </a:br>
            <a:endParaRPr lang="en-US" dirty="0">
              <a:solidFill>
                <a:schemeClr val="accent1"/>
              </a:solidFill>
            </a:endParaRPr>
          </a:p>
        </p:txBody>
      </p:sp>
      <p:sp>
        <p:nvSpPr>
          <p:cNvPr id="3" name="Content Placeholder 2"/>
          <p:cNvSpPr>
            <a:spLocks noGrp="1"/>
          </p:cNvSpPr>
          <p:nvPr>
            <p:ph idx="1"/>
          </p:nvPr>
        </p:nvSpPr>
        <p:spPr>
          <a:xfrm>
            <a:off x="83535" y="1930400"/>
            <a:ext cx="9784266" cy="3822962"/>
          </a:xfrm>
        </p:spPr>
        <p:txBody>
          <a:bodyPr anchor="ctr">
            <a:noAutofit/>
          </a:bodyPr>
          <a:lstStyle/>
          <a:p>
            <a:pPr lvl="1">
              <a:lnSpc>
                <a:spcPct val="70000"/>
              </a:lnSpc>
            </a:pPr>
            <a:r>
              <a:rPr lang="en-US" sz="2400" b="1" dirty="0">
                <a:latin typeface="Calibri" panose="020F0502020204030204" pitchFamily="34" charset="0"/>
                <a:cs typeface="Calibri" panose="020F0502020204030204" pitchFamily="34" charset="0"/>
              </a:rPr>
              <a:t>Interviews</a:t>
            </a:r>
            <a:r>
              <a:rPr lang="en-US" sz="2400" dirty="0">
                <a:latin typeface="Calibri" panose="020F0502020204030204" pitchFamily="34" charset="0"/>
                <a:cs typeface="Calibri" panose="020F0502020204030204" pitchFamily="34" charset="0"/>
              </a:rPr>
              <a:t> – a selection tool in which company representatives ask job applicants job-related questions to determine whether they are qualified for the job.</a:t>
            </a:r>
          </a:p>
          <a:p>
            <a:pPr lvl="2">
              <a:lnSpc>
                <a:spcPct val="70000"/>
              </a:lnSpc>
            </a:pPr>
            <a:r>
              <a:rPr lang="en-US" sz="2400" b="1" dirty="0">
                <a:latin typeface="Calibri" panose="020F0502020204030204" pitchFamily="34" charset="0"/>
                <a:cs typeface="Calibri" panose="020F0502020204030204" pitchFamily="34" charset="0"/>
              </a:rPr>
              <a:t>Unstructured interviews </a:t>
            </a:r>
            <a:r>
              <a:rPr lang="en-US" sz="2400" dirty="0">
                <a:latin typeface="Calibri" panose="020F0502020204030204" pitchFamily="34" charset="0"/>
                <a:cs typeface="Calibri" panose="020F0502020204030204" pitchFamily="34" charset="0"/>
              </a:rPr>
              <a:t>– interview in which interviewers are free to ask the applicants anything that they want.</a:t>
            </a:r>
          </a:p>
          <a:p>
            <a:pPr lvl="2">
              <a:lnSpc>
                <a:spcPct val="70000"/>
              </a:lnSpc>
            </a:pPr>
            <a:r>
              <a:rPr lang="en-US" sz="2400" b="1" dirty="0">
                <a:latin typeface="Calibri" panose="020F0502020204030204" pitchFamily="34" charset="0"/>
                <a:cs typeface="Calibri" panose="020F0502020204030204" pitchFamily="34" charset="0"/>
              </a:rPr>
              <a:t>Structured interviews </a:t>
            </a:r>
            <a:r>
              <a:rPr lang="en-US" sz="2400" dirty="0">
                <a:latin typeface="Calibri" panose="020F0502020204030204" pitchFamily="34" charset="0"/>
                <a:cs typeface="Calibri" panose="020F0502020204030204" pitchFamily="34" charset="0"/>
              </a:rPr>
              <a:t>– interviews in which all applicants are asked the same set of standardized questions, usually including situational, behavioral, background, and job-knowledge questions.</a:t>
            </a:r>
          </a:p>
          <a:p>
            <a:pPr lvl="2">
              <a:lnSpc>
                <a:spcPct val="70000"/>
              </a:lnSpc>
            </a:pPr>
            <a:r>
              <a:rPr lang="en-US" sz="2400" b="1" dirty="0">
                <a:latin typeface="Calibri" panose="020F0502020204030204" pitchFamily="34" charset="0"/>
                <a:cs typeface="Calibri" panose="020F0502020204030204" pitchFamily="34" charset="0"/>
              </a:rPr>
              <a:t>Semi-structured interviews </a:t>
            </a:r>
            <a:r>
              <a:rPr lang="en-US" sz="2400" dirty="0">
                <a:latin typeface="Calibri" panose="020F0502020204030204" pitchFamily="34" charset="0"/>
                <a:cs typeface="Calibri" panose="020F0502020204030204" pitchFamily="34" charset="0"/>
              </a:rPr>
              <a:t>– Consists of mostly structured questions, but some time is set aside for unstructured interviewing. Allows interviewers to probe answers to structured questions.</a:t>
            </a:r>
          </a:p>
        </p:txBody>
      </p:sp>
    </p:spTree>
    <p:extLst>
      <p:ext uri="{BB962C8B-B14F-4D97-AF65-F5344CB8AC3E}">
        <p14:creationId xmlns:p14="http://schemas.microsoft.com/office/powerpoint/2010/main" val="383632428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a:solidFill>
                  <a:schemeClr val="accent1"/>
                </a:solidFill>
              </a:rPr>
              <a:t>Managing Human Resource Systems</a:t>
            </a:r>
          </a:p>
        </p:txBody>
      </p:sp>
      <p:sp>
        <p:nvSpPr>
          <p:cNvPr id="3" name="Content Placeholder 2"/>
          <p:cNvSpPr>
            <a:spLocks noGrp="1"/>
          </p:cNvSpPr>
          <p:nvPr>
            <p:ph idx="1"/>
          </p:nvPr>
        </p:nvSpPr>
        <p:spPr/>
        <p:txBody>
          <a:bodyPr anchor="ctr">
            <a:normAutofit/>
          </a:bodyPr>
          <a:lstStyle/>
          <a:p>
            <a:r>
              <a:rPr lang="en-US" sz="2400" dirty="0">
                <a:latin typeface="Calibri" panose="020F0502020204030204" pitchFamily="34" charset="0"/>
                <a:cs typeface="Calibri" panose="020F0502020204030204" pitchFamily="34" charset="0"/>
              </a:rPr>
              <a:t>Training – provides meaningful benefits for most companies if it is done well.</a:t>
            </a:r>
          </a:p>
          <a:p>
            <a:r>
              <a:rPr lang="en-US" sz="2400" dirty="0">
                <a:latin typeface="Calibri" panose="020F0502020204030204" pitchFamily="34" charset="0"/>
                <a:cs typeface="Calibri" panose="020F0502020204030204" pitchFamily="34" charset="0"/>
              </a:rPr>
              <a:t>Needs assessment – the process of identifying and prioritizing the learning needs of employees.</a:t>
            </a:r>
          </a:p>
          <a:p>
            <a:r>
              <a:rPr lang="en-US" sz="2400" dirty="0">
                <a:latin typeface="Calibri" panose="020F0502020204030204" pitchFamily="34" charset="0"/>
                <a:cs typeface="Calibri" panose="020F0502020204030204" pitchFamily="34" charset="0"/>
              </a:rPr>
              <a:t>Training methods – videos, lectures, planned readings, coaching, mentoring, group discussions, on the job training, computer based learning, etc.</a:t>
            </a:r>
          </a:p>
          <a:p>
            <a:r>
              <a:rPr lang="en-US" sz="2400" dirty="0">
                <a:latin typeface="Calibri" panose="020F0502020204030204" pitchFamily="34" charset="0"/>
                <a:cs typeface="Calibri" panose="020F0502020204030204" pitchFamily="34" charset="0"/>
              </a:rPr>
              <a:t>Evaluating training – reactions, learning, behavior, results.</a:t>
            </a:r>
          </a:p>
        </p:txBody>
      </p:sp>
    </p:spTree>
    <p:extLst>
      <p:ext uri="{BB962C8B-B14F-4D97-AF65-F5344CB8AC3E}">
        <p14:creationId xmlns:p14="http://schemas.microsoft.com/office/powerpoint/2010/main" val="28921233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a:solidFill>
                  <a:schemeClr val="accent1"/>
                </a:solidFill>
              </a:rPr>
              <a:t>Managing Human Resource Systems</a:t>
            </a:r>
          </a:p>
        </p:txBody>
      </p:sp>
      <p:sp>
        <p:nvSpPr>
          <p:cNvPr id="3" name="Content Placeholder 2"/>
          <p:cNvSpPr>
            <a:spLocks noGrp="1"/>
          </p:cNvSpPr>
          <p:nvPr>
            <p:ph idx="1"/>
          </p:nvPr>
        </p:nvSpPr>
        <p:spPr/>
        <p:txBody>
          <a:bodyPr anchor="ctr">
            <a:normAutofit/>
          </a:bodyPr>
          <a:lstStyle/>
          <a:p>
            <a:pPr>
              <a:lnSpc>
                <a:spcPct val="80000"/>
              </a:lnSpc>
            </a:pPr>
            <a:r>
              <a:rPr lang="en-US" sz="2200" b="1" dirty="0">
                <a:latin typeface="Calibri" panose="020F0502020204030204" pitchFamily="34" charset="0"/>
                <a:cs typeface="Calibri" panose="020F0502020204030204" pitchFamily="34" charset="0"/>
              </a:rPr>
              <a:t>Performance appraisals </a:t>
            </a:r>
            <a:r>
              <a:rPr lang="en-US" sz="2200" dirty="0">
                <a:latin typeface="Calibri" panose="020F0502020204030204" pitchFamily="34" charset="0"/>
                <a:cs typeface="Calibri" panose="020F0502020204030204" pitchFamily="34" charset="0"/>
              </a:rPr>
              <a:t>– the process of assessing how well employees are doing in their job.</a:t>
            </a:r>
          </a:p>
          <a:p>
            <a:pPr lvl="1">
              <a:lnSpc>
                <a:spcPct val="80000"/>
              </a:lnSpc>
            </a:pPr>
            <a:r>
              <a:rPr lang="en-US" sz="2200" dirty="0">
                <a:latin typeface="Calibri" panose="020F0502020204030204" pitchFamily="34" charset="0"/>
                <a:cs typeface="Calibri" panose="020F0502020204030204" pitchFamily="34" charset="0"/>
              </a:rPr>
              <a:t>Objective performance measures – measures that are easily and directly counted and quantified (sales, units produced, billable hours, etc..)</a:t>
            </a:r>
          </a:p>
          <a:p>
            <a:pPr lvl="1">
              <a:lnSpc>
                <a:spcPct val="80000"/>
              </a:lnSpc>
            </a:pPr>
            <a:r>
              <a:rPr lang="en-US" sz="2200" dirty="0">
                <a:latin typeface="Calibri" panose="020F0502020204030204" pitchFamily="34" charset="0"/>
                <a:cs typeface="Calibri" panose="020F0502020204030204" pitchFamily="34" charset="0"/>
              </a:rPr>
              <a:t>Subjective performance measures – measures that require someone to judge or assess a workers performance</a:t>
            </a:r>
          </a:p>
          <a:p>
            <a:pPr lvl="1">
              <a:lnSpc>
                <a:spcPct val="80000"/>
              </a:lnSpc>
            </a:pPr>
            <a:r>
              <a:rPr lang="en-US" sz="2200" dirty="0">
                <a:latin typeface="Calibri" panose="020F0502020204030204" pitchFamily="34" charset="0"/>
                <a:cs typeface="Calibri" panose="020F0502020204030204" pitchFamily="34" charset="0"/>
              </a:rPr>
              <a:t>Behavior Observation Scales (BOS) – rating scales that indicate the frequency with which workers perform specific behaviors that are representative of the job dimensions critical to successful job performance.</a:t>
            </a:r>
          </a:p>
          <a:p>
            <a:pPr lvl="1">
              <a:lnSpc>
                <a:spcPct val="80000"/>
              </a:lnSpc>
            </a:pPr>
            <a:r>
              <a:rPr lang="en-US" sz="2200" b="1" dirty="0">
                <a:latin typeface="Calibri" panose="020F0502020204030204" pitchFamily="34" charset="0"/>
                <a:cs typeface="Calibri" panose="020F0502020204030204" pitchFamily="34" charset="0"/>
              </a:rPr>
              <a:t>Rater training </a:t>
            </a:r>
            <a:r>
              <a:rPr lang="en-US" sz="2200" dirty="0">
                <a:latin typeface="Calibri" panose="020F0502020204030204" pitchFamily="34" charset="0"/>
                <a:cs typeface="Calibri" panose="020F0502020204030204" pitchFamily="34" charset="0"/>
              </a:rPr>
              <a:t>; Performance appraisal feedback </a:t>
            </a:r>
          </a:p>
        </p:txBody>
      </p:sp>
    </p:spTree>
    <p:extLst>
      <p:ext uri="{BB962C8B-B14F-4D97-AF65-F5344CB8AC3E}">
        <p14:creationId xmlns:p14="http://schemas.microsoft.com/office/powerpoint/2010/main" val="82480095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dirty="0">
                <a:solidFill>
                  <a:schemeClr val="accent1"/>
                </a:solidFill>
              </a:rPr>
              <a:t>Managing Human Resource Systems</a:t>
            </a:r>
          </a:p>
        </p:txBody>
      </p:sp>
      <p:sp>
        <p:nvSpPr>
          <p:cNvPr id="3" name="Content Placeholder 2"/>
          <p:cNvSpPr>
            <a:spLocks noGrp="1"/>
          </p:cNvSpPr>
          <p:nvPr>
            <p:ph idx="1"/>
          </p:nvPr>
        </p:nvSpPr>
        <p:spPr/>
        <p:txBody>
          <a:bodyPr anchor="ctr">
            <a:noAutofit/>
          </a:bodyPr>
          <a:lstStyle/>
          <a:p>
            <a:r>
              <a:rPr lang="en-US" sz="2400" dirty="0">
                <a:latin typeface="Calibri" panose="020F0502020204030204" pitchFamily="34" charset="0"/>
                <a:cs typeface="Calibri" panose="020F0502020204030204" pitchFamily="34" charset="0"/>
              </a:rPr>
              <a:t>Compensation and Employee Separation</a:t>
            </a:r>
          </a:p>
          <a:p>
            <a:pPr lvl="1"/>
            <a:r>
              <a:rPr lang="en-US" sz="2400" b="1" dirty="0">
                <a:latin typeface="Calibri" panose="020F0502020204030204" pitchFamily="34" charset="0"/>
                <a:cs typeface="Calibri" panose="020F0502020204030204" pitchFamily="34" charset="0"/>
              </a:rPr>
              <a:t>Compensation</a:t>
            </a:r>
            <a:r>
              <a:rPr lang="en-US" sz="2400" dirty="0">
                <a:latin typeface="Calibri" panose="020F0502020204030204" pitchFamily="34" charset="0"/>
                <a:cs typeface="Calibri" panose="020F0502020204030204" pitchFamily="34" charset="0"/>
              </a:rPr>
              <a:t> – the financial and non financial rewards that organizations give employees in exchange for their work.</a:t>
            </a:r>
          </a:p>
          <a:p>
            <a:pPr lvl="1"/>
            <a:r>
              <a:rPr lang="en-US" sz="2400" b="1" dirty="0">
                <a:latin typeface="Calibri" panose="020F0502020204030204" pitchFamily="34" charset="0"/>
                <a:cs typeface="Calibri" panose="020F0502020204030204" pitchFamily="34" charset="0"/>
              </a:rPr>
              <a:t>Employee separation </a:t>
            </a:r>
            <a:r>
              <a:rPr lang="en-US" sz="2400" dirty="0">
                <a:latin typeface="Calibri" panose="020F0502020204030204" pitchFamily="34" charset="0"/>
                <a:cs typeface="Calibri" panose="020F0502020204030204" pitchFamily="34" charset="0"/>
              </a:rPr>
              <a:t>– the voluntary or involuntary loss of an employee</a:t>
            </a:r>
          </a:p>
          <a:p>
            <a:pPr lvl="1"/>
            <a:r>
              <a:rPr lang="en-US" sz="2400" b="1" dirty="0">
                <a:latin typeface="Calibri" panose="020F0502020204030204" pitchFamily="34" charset="0"/>
                <a:cs typeface="Calibri" panose="020F0502020204030204" pitchFamily="34" charset="0"/>
              </a:rPr>
              <a:t>Job evaluation </a:t>
            </a:r>
            <a:r>
              <a:rPr lang="en-US" sz="2400" dirty="0">
                <a:latin typeface="Calibri" panose="020F0502020204030204" pitchFamily="34" charset="0"/>
                <a:cs typeface="Calibri" panose="020F0502020204030204" pitchFamily="34" charset="0"/>
              </a:rPr>
              <a:t>– a process that determines the worth of each job in a company by evaluating the market value of the knowledge, skills, and requirements needed to perform it.</a:t>
            </a:r>
          </a:p>
        </p:txBody>
      </p:sp>
    </p:spTree>
    <p:extLst>
      <p:ext uri="{BB962C8B-B14F-4D97-AF65-F5344CB8AC3E}">
        <p14:creationId xmlns:p14="http://schemas.microsoft.com/office/powerpoint/2010/main" val="135698101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Managing Human Resource Systems</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Compensation Decisions</a:t>
            </a:r>
            <a:br>
              <a:rPr lang="en-US" dirty="0">
                <a:latin typeface="Calibri" panose="020F0502020204030204" pitchFamily="34" charset="0"/>
                <a:cs typeface="Calibri" panose="020F0502020204030204" pitchFamily="34" charset="0"/>
              </a:rPr>
            </a:br>
            <a:endParaRPr lang="en-US" dirty="0">
              <a:solidFill>
                <a:schemeClr val="accent1"/>
              </a:solidFill>
            </a:endParaRPr>
          </a:p>
        </p:txBody>
      </p:sp>
      <p:sp>
        <p:nvSpPr>
          <p:cNvPr id="3" name="Content Placeholder 2"/>
          <p:cNvSpPr>
            <a:spLocks noGrp="1"/>
          </p:cNvSpPr>
          <p:nvPr>
            <p:ph idx="1"/>
          </p:nvPr>
        </p:nvSpPr>
        <p:spPr/>
        <p:txBody>
          <a:bodyPr anchor="ctr">
            <a:normAutofit/>
          </a:bodyPr>
          <a:lstStyle/>
          <a:p>
            <a:pPr lvl="1">
              <a:lnSpc>
                <a:spcPct val="80000"/>
              </a:lnSpc>
            </a:pPr>
            <a:r>
              <a:rPr lang="en-US" sz="2400" dirty="0">
                <a:latin typeface="Calibri" panose="020F0502020204030204" pitchFamily="34" charset="0"/>
                <a:cs typeface="Calibri" panose="020F0502020204030204" pitchFamily="34" charset="0"/>
              </a:rPr>
              <a:t>Piecework</a:t>
            </a:r>
          </a:p>
          <a:p>
            <a:pPr lvl="1">
              <a:lnSpc>
                <a:spcPct val="80000"/>
              </a:lnSpc>
            </a:pPr>
            <a:r>
              <a:rPr lang="en-US" sz="2400" dirty="0">
                <a:latin typeface="Calibri" panose="020F0502020204030204" pitchFamily="34" charset="0"/>
                <a:cs typeface="Calibri" panose="020F0502020204030204" pitchFamily="34" charset="0"/>
              </a:rPr>
              <a:t>Commission</a:t>
            </a:r>
          </a:p>
          <a:p>
            <a:pPr lvl="1">
              <a:lnSpc>
                <a:spcPct val="80000"/>
              </a:lnSpc>
            </a:pPr>
            <a:r>
              <a:rPr lang="en-US" sz="2400" dirty="0">
                <a:latin typeface="Calibri" panose="020F0502020204030204" pitchFamily="34" charset="0"/>
                <a:cs typeface="Calibri" panose="020F0502020204030204" pitchFamily="34" charset="0"/>
              </a:rPr>
              <a:t>Profit sharing</a:t>
            </a:r>
          </a:p>
          <a:p>
            <a:pPr lvl="1">
              <a:lnSpc>
                <a:spcPct val="80000"/>
              </a:lnSpc>
            </a:pPr>
            <a:r>
              <a:rPr lang="en-US" sz="2400" dirty="0">
                <a:latin typeface="Calibri" panose="020F0502020204030204" pitchFamily="34" charset="0"/>
                <a:cs typeface="Calibri" panose="020F0502020204030204" pitchFamily="34" charset="0"/>
              </a:rPr>
              <a:t>Employee stock ownership plan – awards employees shares of company stock in addition to their regular pay</a:t>
            </a:r>
          </a:p>
          <a:p>
            <a:pPr lvl="1">
              <a:lnSpc>
                <a:spcPct val="80000"/>
              </a:lnSpc>
            </a:pPr>
            <a:r>
              <a:rPr lang="en-US" sz="2400" dirty="0">
                <a:latin typeface="Calibri" panose="020F0502020204030204" pitchFamily="34" charset="0"/>
                <a:cs typeface="Calibri" panose="020F0502020204030204" pitchFamily="34" charset="0"/>
              </a:rPr>
              <a:t>Stock option – gives employees the rights to purchase shares of company stock at a set price, even if the value of the stock increases above that price. Stock options have increasing been replaced by restricted stock unit (RSU) grants or Performance Stock Units (PSU).</a:t>
            </a:r>
          </a:p>
        </p:txBody>
      </p:sp>
    </p:spTree>
    <p:extLst>
      <p:ext uri="{BB962C8B-B14F-4D97-AF65-F5344CB8AC3E}">
        <p14:creationId xmlns:p14="http://schemas.microsoft.com/office/powerpoint/2010/main" val="9465722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rPr>
              <a:t>Managing Human Resource Systems</a:t>
            </a:r>
            <a:br>
              <a:rPr lang="en-US" dirty="0">
                <a:solidFill>
                  <a:schemeClr val="accent1"/>
                </a:solidFill>
              </a:rPr>
            </a:br>
            <a:r>
              <a:rPr lang="en-US" dirty="0">
                <a:solidFill>
                  <a:schemeClr val="accent1"/>
                </a:solidFill>
              </a:rPr>
              <a:t>Conclusion</a:t>
            </a:r>
          </a:p>
        </p:txBody>
      </p:sp>
      <p:sp>
        <p:nvSpPr>
          <p:cNvPr id="3" name="Content Placeholder 2"/>
          <p:cNvSpPr>
            <a:spLocks noGrp="1"/>
          </p:cNvSpPr>
          <p:nvPr>
            <p:ph idx="1"/>
          </p:nvPr>
        </p:nvSpPr>
        <p:spPr/>
        <p:txBody>
          <a:bodyPr anchor="ctr">
            <a:normAutofit fontScale="92500" lnSpcReduction="10000"/>
          </a:bodyPr>
          <a:lstStyle/>
          <a:p>
            <a:pPr>
              <a:lnSpc>
                <a:spcPct val="80000"/>
              </a:lnSpc>
            </a:pPr>
            <a:r>
              <a:rPr lang="en-US" sz="2400" dirty="0">
                <a:latin typeface="Calibri" panose="020F0502020204030204" pitchFamily="34" charset="0"/>
                <a:cs typeface="Calibri" panose="020F0502020204030204" pitchFamily="34" charset="0"/>
              </a:rPr>
              <a:t>Terminating employees</a:t>
            </a:r>
          </a:p>
          <a:p>
            <a:pPr lvl="1">
              <a:lnSpc>
                <a:spcPct val="80000"/>
              </a:lnSpc>
            </a:pPr>
            <a:r>
              <a:rPr lang="en-US" sz="2400" dirty="0">
                <a:latin typeface="Calibri" panose="020F0502020204030204" pitchFamily="34" charset="0"/>
                <a:cs typeface="Calibri" panose="020F0502020204030204" pitchFamily="34" charset="0"/>
              </a:rPr>
              <a:t>Should not be the first option; Should only be done for a good reason </a:t>
            </a:r>
          </a:p>
          <a:p>
            <a:pPr lvl="1">
              <a:lnSpc>
                <a:spcPct val="80000"/>
              </a:lnSpc>
            </a:pPr>
            <a:r>
              <a:rPr lang="en-US" sz="2400" dirty="0">
                <a:latin typeface="Calibri" panose="020F0502020204030204" pitchFamily="34" charset="0"/>
                <a:cs typeface="Calibri" panose="020F0502020204030204" pitchFamily="34" charset="0"/>
              </a:rPr>
              <a:t>Wrongful discharge – according to Williams employees win 68% of wrongful discharge cases at an average award of over $500,000.</a:t>
            </a:r>
          </a:p>
          <a:p>
            <a:pPr lvl="1">
              <a:lnSpc>
                <a:spcPct val="80000"/>
              </a:lnSpc>
            </a:pPr>
            <a:r>
              <a:rPr lang="en-US" sz="2400" dirty="0">
                <a:latin typeface="Calibri" panose="020F0502020204030204" pitchFamily="34" charset="0"/>
                <a:cs typeface="Calibri" panose="020F0502020204030204" pitchFamily="34" charset="0"/>
              </a:rPr>
              <a:t>Downsizing – the planned elimination of jobs in a company.</a:t>
            </a:r>
          </a:p>
          <a:p>
            <a:pPr lvl="1">
              <a:lnSpc>
                <a:spcPct val="80000"/>
              </a:lnSpc>
            </a:pPr>
            <a:r>
              <a:rPr lang="en-US" sz="2400" dirty="0">
                <a:latin typeface="Calibri" panose="020F0502020204030204" pitchFamily="34" charset="0"/>
                <a:cs typeface="Calibri" panose="020F0502020204030204" pitchFamily="34" charset="0"/>
              </a:rPr>
              <a:t>Retirement </a:t>
            </a:r>
          </a:p>
          <a:p>
            <a:pPr>
              <a:lnSpc>
                <a:spcPct val="80000"/>
              </a:lnSpc>
            </a:pPr>
            <a:r>
              <a:rPr lang="en-US" sz="2400" dirty="0">
                <a:latin typeface="Calibri" panose="020F0502020204030204" pitchFamily="34" charset="0"/>
                <a:cs typeface="Calibri" panose="020F0502020204030204" pitchFamily="34" charset="0"/>
              </a:rPr>
              <a:t>Employees turnover – loss of employees who voluntarily choose the leave a company</a:t>
            </a:r>
          </a:p>
          <a:p>
            <a:pPr lvl="1">
              <a:lnSpc>
                <a:spcPct val="80000"/>
              </a:lnSpc>
            </a:pPr>
            <a:r>
              <a:rPr lang="en-US" sz="2400" dirty="0">
                <a:latin typeface="Calibri" panose="020F0502020204030204" pitchFamily="34" charset="0"/>
                <a:cs typeface="Calibri" panose="020F0502020204030204" pitchFamily="34" charset="0"/>
              </a:rPr>
              <a:t>Functional turnover</a:t>
            </a:r>
          </a:p>
          <a:p>
            <a:pPr lvl="1">
              <a:lnSpc>
                <a:spcPct val="80000"/>
              </a:lnSpc>
            </a:pPr>
            <a:r>
              <a:rPr lang="en-US" sz="2400" dirty="0">
                <a:latin typeface="Calibri" panose="020F0502020204030204" pitchFamily="34" charset="0"/>
                <a:cs typeface="Calibri" panose="020F0502020204030204" pitchFamily="34" charset="0"/>
              </a:rPr>
              <a:t>Dysfunctional turnover</a:t>
            </a:r>
          </a:p>
          <a:p>
            <a:pPr lvl="1">
              <a:lnSpc>
                <a:spcPct val="80000"/>
              </a:lnSpc>
            </a:pPr>
            <a:endParaRPr lang="en-US" dirty="0"/>
          </a:p>
        </p:txBody>
      </p:sp>
    </p:spTree>
    <p:extLst>
      <p:ext uri="{BB962C8B-B14F-4D97-AF65-F5344CB8AC3E}">
        <p14:creationId xmlns:p14="http://schemas.microsoft.com/office/powerpoint/2010/main" val="161609946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solidFill>
                  <a:schemeClr val="accent1"/>
                </a:solidFill>
                <a:latin typeface="Calibri" panose="020F0502020204030204" pitchFamily="34" charset="0"/>
                <a:cs typeface="Calibri" panose="020F0502020204030204" pitchFamily="34" charset="0"/>
              </a:rPr>
              <a:t>Managing Individuals and a Diverse Workforce</a:t>
            </a:r>
          </a:p>
        </p:txBody>
      </p:sp>
      <p:sp>
        <p:nvSpPr>
          <p:cNvPr id="3" name="Content Placeholder 2"/>
          <p:cNvSpPr>
            <a:spLocks noGrp="1"/>
          </p:cNvSpPr>
          <p:nvPr>
            <p:ph idx="1"/>
          </p:nvPr>
        </p:nvSpPr>
        <p:spPr>
          <a:xfrm>
            <a:off x="626301" y="1678488"/>
            <a:ext cx="8647701" cy="4377845"/>
          </a:xfrm>
        </p:spPr>
        <p:txBody>
          <a:bodyPr anchor="ctr">
            <a:normAutofit/>
          </a:bodyPr>
          <a:lstStyle/>
          <a:p>
            <a:pPr>
              <a:lnSpc>
                <a:spcPct val="80000"/>
              </a:lnSpc>
            </a:pPr>
            <a:r>
              <a:rPr lang="en-US" sz="2400" b="1" dirty="0">
                <a:latin typeface="Calibri" panose="020F0502020204030204" pitchFamily="34" charset="0"/>
                <a:cs typeface="Calibri" panose="020F0502020204030204" pitchFamily="34" charset="0"/>
              </a:rPr>
              <a:t>Diversity</a:t>
            </a:r>
            <a:r>
              <a:rPr lang="en-US" sz="2400" dirty="0">
                <a:latin typeface="Calibri" panose="020F0502020204030204" pitchFamily="34" charset="0"/>
                <a:cs typeface="Calibri" panose="020F0502020204030204" pitchFamily="34" charset="0"/>
              </a:rPr>
              <a:t> – a variety of demographic, cultural, and personal differences among an organization's employees and customers.</a:t>
            </a:r>
          </a:p>
          <a:p>
            <a:pPr marL="0" indent="0">
              <a:lnSpc>
                <a:spcPct val="80000"/>
              </a:lnSpc>
              <a:buNone/>
            </a:pPr>
            <a:endParaRPr lang="en-US" sz="2400" dirty="0">
              <a:latin typeface="Calibri" panose="020F0502020204030204" pitchFamily="34" charset="0"/>
              <a:cs typeface="Calibri" panose="020F0502020204030204" pitchFamily="34" charset="0"/>
            </a:endParaRPr>
          </a:p>
          <a:p>
            <a:pPr>
              <a:lnSpc>
                <a:spcPct val="80000"/>
              </a:lnSpc>
            </a:pPr>
            <a:r>
              <a:rPr lang="en-US" sz="2400" i="1" dirty="0">
                <a:latin typeface="Calibri" panose="020F0502020204030204" pitchFamily="34" charset="0"/>
                <a:cs typeface="Calibri" panose="020F0502020204030204" pitchFamily="34" charset="0"/>
              </a:rPr>
              <a:t>Diversity is not affirmative action </a:t>
            </a:r>
            <a:r>
              <a:rPr lang="en-US" sz="2400" dirty="0">
                <a:latin typeface="Calibri" panose="020F0502020204030204" pitchFamily="34" charset="0"/>
                <a:cs typeface="Calibri" panose="020F0502020204030204" pitchFamily="34" charset="0"/>
              </a:rPr>
              <a:t>– can lead to cost savings, attracting and retaining talent, and driving business growth. </a:t>
            </a:r>
          </a:p>
          <a:p>
            <a:pPr marL="0" indent="0">
              <a:lnSpc>
                <a:spcPct val="80000"/>
              </a:lnSpc>
              <a:buNone/>
            </a:pPr>
            <a:endParaRPr lang="en-US" sz="2400" dirty="0">
              <a:latin typeface="Calibri" panose="020F0502020204030204" pitchFamily="34" charset="0"/>
              <a:cs typeface="Calibri" panose="020F0502020204030204" pitchFamily="34" charset="0"/>
            </a:endParaRPr>
          </a:p>
          <a:p>
            <a:pPr>
              <a:lnSpc>
                <a:spcPct val="80000"/>
              </a:lnSpc>
            </a:pPr>
            <a:r>
              <a:rPr lang="en-US" sz="2400" b="1" dirty="0">
                <a:latin typeface="Calibri" panose="020F0502020204030204" pitchFamily="34" charset="0"/>
                <a:cs typeface="Calibri" panose="020F0502020204030204" pitchFamily="34" charset="0"/>
              </a:rPr>
              <a:t>Affirmative action </a:t>
            </a:r>
            <a:r>
              <a:rPr lang="en-US" sz="2400" dirty="0">
                <a:latin typeface="Calibri" panose="020F0502020204030204" pitchFamily="34" charset="0"/>
                <a:cs typeface="Calibri" panose="020F0502020204030204" pitchFamily="34" charset="0"/>
              </a:rPr>
              <a:t>is purposeful steps taken by an organization to create employment opportunities for minorities and women.</a:t>
            </a:r>
          </a:p>
        </p:txBody>
      </p:sp>
    </p:spTree>
    <p:extLst>
      <p:ext uri="{BB962C8B-B14F-4D97-AF65-F5344CB8AC3E}">
        <p14:creationId xmlns:p14="http://schemas.microsoft.com/office/powerpoint/2010/main" val="360213987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736" y="213600"/>
            <a:ext cx="8596668" cy="1320800"/>
          </a:xfrm>
        </p:spPr>
        <p:txBody>
          <a:bodyPr>
            <a:normAutofit/>
          </a:bodyPr>
          <a:lstStyle/>
          <a:p>
            <a:pPr algn="ctr"/>
            <a:r>
              <a:rPr lang="en-US" sz="3200" dirty="0">
                <a:solidFill>
                  <a:schemeClr val="accent1"/>
                </a:solidFill>
                <a:latin typeface="Calibri" panose="020F0502020204030204" pitchFamily="34" charset="0"/>
                <a:cs typeface="Calibri" panose="020F0502020204030204" pitchFamily="34" charset="0"/>
              </a:rPr>
              <a:t>Managing Individuals and a Diverse Workforce</a:t>
            </a:r>
          </a:p>
        </p:txBody>
      </p:sp>
      <p:sp>
        <p:nvSpPr>
          <p:cNvPr id="3" name="Content Placeholder 2"/>
          <p:cNvSpPr>
            <a:spLocks noGrp="1"/>
          </p:cNvSpPr>
          <p:nvPr>
            <p:ph idx="1"/>
          </p:nvPr>
        </p:nvSpPr>
        <p:spPr>
          <a:xfrm>
            <a:off x="677736" y="1785601"/>
            <a:ext cx="8596668" cy="3974962"/>
          </a:xfrm>
        </p:spPr>
        <p:txBody>
          <a:bodyPr anchor="ctr">
            <a:normAutofit/>
          </a:bodyPr>
          <a:lstStyle/>
          <a:p>
            <a:r>
              <a:rPr lang="en-US" sz="2400" dirty="0">
                <a:latin typeface="Calibri" panose="020F0502020204030204" pitchFamily="34" charset="0"/>
                <a:cs typeface="Calibri" panose="020F0502020204030204" pitchFamily="34" charset="0"/>
              </a:rPr>
              <a:t>Surface level diversity – observable, easy to measure</a:t>
            </a:r>
          </a:p>
          <a:p>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Age</a:t>
            </a:r>
          </a:p>
          <a:p>
            <a:pPr lvl="1"/>
            <a:r>
              <a:rPr lang="en-US" sz="2400" dirty="0">
                <a:latin typeface="Calibri" panose="020F0502020204030204" pitchFamily="34" charset="0"/>
                <a:cs typeface="Calibri" panose="020F0502020204030204" pitchFamily="34" charset="0"/>
              </a:rPr>
              <a:t>Sex</a:t>
            </a:r>
          </a:p>
          <a:p>
            <a:pPr lvl="1"/>
            <a:r>
              <a:rPr lang="en-US" sz="2400" dirty="0">
                <a:latin typeface="Calibri" panose="020F0502020204030204" pitchFamily="34" charset="0"/>
                <a:cs typeface="Calibri" panose="020F0502020204030204" pitchFamily="34" charset="0"/>
              </a:rPr>
              <a:t>Race/Ethnicity</a:t>
            </a:r>
          </a:p>
          <a:p>
            <a:pPr lvl="1"/>
            <a:r>
              <a:rPr lang="en-US" sz="2400" dirty="0">
                <a:latin typeface="Calibri" panose="020F0502020204030204" pitchFamily="34" charset="0"/>
                <a:cs typeface="Calibri" panose="020F0502020204030204" pitchFamily="34" charset="0"/>
              </a:rPr>
              <a:t>Mental of Physical Disability</a:t>
            </a:r>
          </a:p>
          <a:p>
            <a:endParaRPr lang="en-US" sz="2400" dirty="0"/>
          </a:p>
        </p:txBody>
      </p:sp>
    </p:spTree>
    <p:extLst>
      <p:ext uri="{BB962C8B-B14F-4D97-AF65-F5344CB8AC3E}">
        <p14:creationId xmlns:p14="http://schemas.microsoft.com/office/powerpoint/2010/main" val="14237502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736" y="408000"/>
            <a:ext cx="8596668" cy="1320800"/>
          </a:xfrm>
        </p:spPr>
        <p:txBody>
          <a:bodyPr>
            <a:normAutofit/>
          </a:bodyPr>
          <a:lstStyle/>
          <a:p>
            <a:pPr algn="ctr"/>
            <a:r>
              <a:rPr lang="en-US" sz="3200" dirty="0">
                <a:solidFill>
                  <a:schemeClr val="accent1"/>
                </a:solidFill>
                <a:latin typeface="Calibri" panose="020F0502020204030204" pitchFamily="34" charset="0"/>
                <a:cs typeface="Calibri" panose="020F0502020204030204" pitchFamily="34" charset="0"/>
              </a:rPr>
              <a:t>Managing Individuals and a Diverse Workforce</a:t>
            </a:r>
          </a:p>
        </p:txBody>
      </p:sp>
      <p:sp>
        <p:nvSpPr>
          <p:cNvPr id="3" name="Content Placeholder 2"/>
          <p:cNvSpPr>
            <a:spLocks noGrp="1"/>
          </p:cNvSpPr>
          <p:nvPr>
            <p:ph idx="1"/>
          </p:nvPr>
        </p:nvSpPr>
        <p:spPr>
          <a:xfrm>
            <a:off x="706134" y="1994989"/>
            <a:ext cx="8596668" cy="3880773"/>
          </a:xfrm>
        </p:spPr>
        <p:txBody>
          <a:bodyPr anchor="ctr">
            <a:noAutofit/>
          </a:bodyPr>
          <a:lstStyle/>
          <a:p>
            <a:r>
              <a:rPr lang="en-US" sz="2400" b="1" dirty="0">
                <a:latin typeface="Calibri" panose="020F0502020204030204" pitchFamily="34" charset="0"/>
                <a:cs typeface="Calibri" panose="020F0502020204030204" pitchFamily="34" charset="0"/>
              </a:rPr>
              <a:t>Deep-Level Diversity </a:t>
            </a:r>
            <a:r>
              <a:rPr lang="en-US" sz="2400" dirty="0">
                <a:latin typeface="Calibri" panose="020F0502020204030204" pitchFamily="34" charset="0"/>
                <a:cs typeface="Calibri" panose="020F0502020204030204" pitchFamily="34" charset="0"/>
              </a:rPr>
              <a:t>– impressions based upon behavior and psychological characteristics</a:t>
            </a:r>
          </a:p>
          <a:p>
            <a:pPr lvl="1"/>
            <a:r>
              <a:rPr lang="en-US" sz="2400" dirty="0">
                <a:latin typeface="Calibri" panose="020F0502020204030204" pitchFamily="34" charset="0"/>
                <a:cs typeface="Calibri" panose="020F0502020204030204" pitchFamily="34" charset="0"/>
              </a:rPr>
              <a:t>Disposition –the tendency to respond to situations in a predetermined manner.</a:t>
            </a:r>
          </a:p>
          <a:p>
            <a:pPr lvl="1"/>
            <a:r>
              <a:rPr lang="en-US" sz="2400" dirty="0">
                <a:latin typeface="Calibri" panose="020F0502020204030204" pitchFamily="34" charset="0"/>
                <a:cs typeface="Calibri" panose="020F0502020204030204" pitchFamily="34" charset="0"/>
              </a:rPr>
              <a:t>Personality – the relatively stable set of behaviors, attitudes, and emotions displayed over time that makes people different from each other.</a:t>
            </a:r>
          </a:p>
          <a:p>
            <a:pPr lvl="1"/>
            <a:r>
              <a:rPr lang="en-US" sz="2400" dirty="0">
                <a:latin typeface="Calibri" panose="020F0502020204030204" pitchFamily="34" charset="0"/>
                <a:cs typeface="Calibri" panose="020F0502020204030204" pitchFamily="34" charset="0"/>
              </a:rPr>
              <a:t>Personality Dimensions - Extraversion; Emotional stability; Agreeableness; Conscientiousness; Openness to experience</a:t>
            </a:r>
          </a:p>
        </p:txBody>
      </p:sp>
    </p:spTree>
    <p:extLst>
      <p:ext uri="{BB962C8B-B14F-4D97-AF65-F5344CB8AC3E}">
        <p14:creationId xmlns:p14="http://schemas.microsoft.com/office/powerpoint/2010/main" val="349418234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dirty="0">
                <a:solidFill>
                  <a:schemeClr val="accent1"/>
                </a:solidFill>
                <a:latin typeface="Calibri" panose="020F0502020204030204" pitchFamily="34" charset="0"/>
                <a:cs typeface="Calibri" panose="020F0502020204030204" pitchFamily="34" charset="0"/>
              </a:rPr>
              <a:t>Managing Individuals and a Diverse Workforce</a:t>
            </a:r>
            <a:br>
              <a:rPr lang="en-US" sz="3200" dirty="0">
                <a:solidFill>
                  <a:schemeClr val="accent1"/>
                </a:solidFill>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Managing Diversity</a:t>
            </a:r>
            <a:br>
              <a:rPr lang="en-US" sz="3200" dirty="0">
                <a:latin typeface="Calibri" panose="020F0502020204030204" pitchFamily="34" charset="0"/>
                <a:cs typeface="Calibri" panose="020F0502020204030204" pitchFamily="34" charset="0"/>
              </a:rPr>
            </a:br>
            <a:endParaRPr lang="en-US" sz="3200"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chor="ctr">
            <a:normAutofit/>
          </a:bodyPr>
          <a:lstStyle/>
          <a:p>
            <a:pPr lvl="1">
              <a:lnSpc>
                <a:spcPct val="80000"/>
              </a:lnSpc>
            </a:pPr>
            <a:r>
              <a:rPr lang="en-US" sz="2400" dirty="0">
                <a:latin typeface="Calibri" panose="020F0502020204030204" pitchFamily="34" charset="0"/>
                <a:cs typeface="Calibri" panose="020F0502020204030204" pitchFamily="34" charset="0"/>
              </a:rPr>
              <a:t>Diversity Principles – General approaches or strategies for managing diversity. </a:t>
            </a:r>
          </a:p>
          <a:p>
            <a:pPr lvl="2">
              <a:lnSpc>
                <a:spcPct val="80000"/>
              </a:lnSpc>
            </a:pPr>
            <a:r>
              <a:rPr lang="en-US" sz="2400" dirty="0">
                <a:latin typeface="Calibri" panose="020F0502020204030204" pitchFamily="34" charset="0"/>
                <a:cs typeface="Calibri" panose="020F0502020204030204" pitchFamily="34" charset="0"/>
              </a:rPr>
              <a:t>Treat group differences as important but not special</a:t>
            </a:r>
          </a:p>
          <a:p>
            <a:pPr lvl="2">
              <a:lnSpc>
                <a:spcPct val="80000"/>
              </a:lnSpc>
            </a:pPr>
            <a:r>
              <a:rPr lang="en-US" sz="2400" dirty="0">
                <a:latin typeface="Calibri" panose="020F0502020204030204" pitchFamily="34" charset="0"/>
                <a:cs typeface="Calibri" panose="020F0502020204030204" pitchFamily="34" charset="0"/>
              </a:rPr>
              <a:t>Find common ground</a:t>
            </a:r>
          </a:p>
          <a:p>
            <a:pPr lvl="2">
              <a:lnSpc>
                <a:spcPct val="80000"/>
              </a:lnSpc>
            </a:pPr>
            <a:r>
              <a:rPr lang="en-US" sz="2400" dirty="0">
                <a:latin typeface="Calibri" panose="020F0502020204030204" pitchFamily="34" charset="0"/>
                <a:cs typeface="Calibri" panose="020F0502020204030204" pitchFamily="34" charset="0"/>
              </a:rPr>
              <a:t>Tailor opportunities to individuals not groups.</a:t>
            </a:r>
          </a:p>
          <a:p>
            <a:pPr lvl="2">
              <a:lnSpc>
                <a:spcPct val="80000"/>
              </a:lnSpc>
            </a:pPr>
            <a:r>
              <a:rPr lang="en-US" sz="2400" dirty="0">
                <a:latin typeface="Calibri" panose="020F0502020204030204" pitchFamily="34" charset="0"/>
                <a:cs typeface="Calibri" panose="020F0502020204030204" pitchFamily="34" charset="0"/>
              </a:rPr>
              <a:t>Maintain high standards (fair to all)</a:t>
            </a:r>
          </a:p>
          <a:p>
            <a:pPr lvl="2">
              <a:lnSpc>
                <a:spcPct val="80000"/>
              </a:lnSpc>
            </a:pPr>
            <a:r>
              <a:rPr lang="en-US" sz="2400" dirty="0">
                <a:latin typeface="Calibri" panose="020F0502020204030204" pitchFamily="34" charset="0"/>
                <a:cs typeface="Calibri" panose="020F0502020204030204" pitchFamily="34" charset="0"/>
              </a:rPr>
              <a:t>Solicit negative as well as positive feedback.</a:t>
            </a:r>
          </a:p>
          <a:p>
            <a:pPr lvl="2">
              <a:lnSpc>
                <a:spcPct val="80000"/>
              </a:lnSpc>
            </a:pPr>
            <a:r>
              <a:rPr lang="en-US" sz="2400" dirty="0">
                <a:latin typeface="Calibri" panose="020F0502020204030204" pitchFamily="34" charset="0"/>
                <a:cs typeface="Calibri" panose="020F0502020204030204" pitchFamily="34" charset="0"/>
              </a:rPr>
              <a:t>Set high but realistic goals</a:t>
            </a:r>
          </a:p>
        </p:txBody>
      </p:sp>
    </p:spTree>
    <p:extLst>
      <p:ext uri="{BB962C8B-B14F-4D97-AF65-F5344CB8AC3E}">
        <p14:creationId xmlns:p14="http://schemas.microsoft.com/office/powerpoint/2010/main" val="7224046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2" b="8972"/>
          <a:stretch/>
        </p:blipFill>
        <p:spPr>
          <a:xfrm>
            <a:off x="4639056" y="10"/>
            <a:ext cx="7552944" cy="6857990"/>
          </a:xfrm>
          <a:prstGeom prst="rect">
            <a:avLst/>
          </a:prstGeom>
          <a:effectLst/>
        </p:spPr>
      </p:pic>
      <p:sp>
        <p:nvSpPr>
          <p:cNvPr id="2" name="Title 1"/>
          <p:cNvSpPr>
            <a:spLocks noGrp="1"/>
          </p:cNvSpPr>
          <p:nvPr>
            <p:ph type="title"/>
          </p:nvPr>
        </p:nvSpPr>
        <p:spPr>
          <a:xfrm>
            <a:off x="648929" y="629266"/>
            <a:ext cx="3651467" cy="1676603"/>
          </a:xfrm>
        </p:spPr>
        <p:txBody>
          <a:bodyPr>
            <a:normAutofit fontScale="90000"/>
          </a:bodyPr>
          <a:lstStyle/>
          <a:p>
            <a:pPr>
              <a:lnSpc>
                <a:spcPct val="80000"/>
              </a:lnSpc>
            </a:pPr>
            <a:r>
              <a:rPr lang="en-US" sz="3700" dirty="0"/>
              <a:t>Managing Individuals and a Diverse Workforce</a:t>
            </a:r>
          </a:p>
        </p:txBody>
      </p:sp>
      <p:sp>
        <p:nvSpPr>
          <p:cNvPr id="3" name="Content Placeholder 2"/>
          <p:cNvSpPr>
            <a:spLocks noGrp="1"/>
          </p:cNvSpPr>
          <p:nvPr>
            <p:ph idx="1"/>
          </p:nvPr>
        </p:nvSpPr>
        <p:spPr>
          <a:xfrm>
            <a:off x="648931" y="2438400"/>
            <a:ext cx="3651466" cy="3785419"/>
          </a:xfrm>
        </p:spPr>
        <p:txBody>
          <a:bodyPr>
            <a:normAutofit lnSpcReduction="10000"/>
          </a:bodyPr>
          <a:lstStyle/>
          <a:p>
            <a:pPr lvl="1">
              <a:lnSpc>
                <a:spcPct val="80000"/>
              </a:lnSpc>
            </a:pPr>
            <a:r>
              <a:rPr lang="en-US" sz="1800" dirty="0"/>
              <a:t>Diversity Training and Practices</a:t>
            </a:r>
          </a:p>
          <a:p>
            <a:pPr lvl="2">
              <a:lnSpc>
                <a:spcPct val="80000"/>
              </a:lnSpc>
            </a:pPr>
            <a:r>
              <a:rPr lang="en-US" sz="1800" dirty="0"/>
              <a:t>Skills-based diversity training</a:t>
            </a:r>
          </a:p>
          <a:p>
            <a:pPr lvl="2">
              <a:lnSpc>
                <a:spcPct val="80000"/>
              </a:lnSpc>
            </a:pPr>
            <a:r>
              <a:rPr lang="en-US" sz="1800" dirty="0"/>
              <a:t>Awareness training – raise employees awareness of diversity issues and to challenge the underlying assumptions or stereotypes they may have about others.</a:t>
            </a:r>
          </a:p>
          <a:p>
            <a:pPr lvl="2">
              <a:lnSpc>
                <a:spcPct val="80000"/>
              </a:lnSpc>
            </a:pPr>
            <a:r>
              <a:rPr lang="en-US" sz="1800" dirty="0"/>
              <a:t>Diversity audits</a:t>
            </a:r>
          </a:p>
          <a:p>
            <a:pPr lvl="2">
              <a:lnSpc>
                <a:spcPct val="80000"/>
              </a:lnSpc>
            </a:pPr>
            <a:r>
              <a:rPr lang="en-US" sz="1800" dirty="0"/>
              <a:t>Diversity pairing</a:t>
            </a:r>
          </a:p>
          <a:p>
            <a:pPr marL="457200" lvl="1" indent="0">
              <a:lnSpc>
                <a:spcPct val="80000"/>
              </a:lnSpc>
              <a:buNone/>
            </a:pPr>
            <a:endParaRPr lang="en-US" sz="1800" dirty="0"/>
          </a:p>
        </p:txBody>
      </p:sp>
    </p:spTree>
    <p:extLst>
      <p:ext uri="{BB962C8B-B14F-4D97-AF65-F5344CB8AC3E}">
        <p14:creationId xmlns:p14="http://schemas.microsoft.com/office/powerpoint/2010/main" val="266941020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latin typeface="Calibri" panose="020F0502020204030204" pitchFamily="34" charset="0"/>
                <a:cs typeface="Calibri" panose="020F0502020204030204" pitchFamily="34" charset="0"/>
              </a:rPr>
              <a:t>Motivation</a:t>
            </a:r>
          </a:p>
        </p:txBody>
      </p:sp>
      <p:sp>
        <p:nvSpPr>
          <p:cNvPr id="3" name="Content Placeholder 2"/>
          <p:cNvSpPr>
            <a:spLocks noGrp="1"/>
          </p:cNvSpPr>
          <p:nvPr>
            <p:ph idx="1"/>
          </p:nvPr>
        </p:nvSpPr>
        <p:spPr/>
        <p:txBody>
          <a:bodyPr>
            <a:normAutofit/>
          </a:bodyPr>
          <a:lstStyle/>
          <a:p>
            <a:r>
              <a:rPr lang="en-US" sz="2400" b="1" dirty="0">
                <a:latin typeface="Calibri" panose="020F0502020204030204" pitchFamily="34" charset="0"/>
                <a:cs typeface="Calibri" panose="020F0502020204030204" pitchFamily="34" charset="0"/>
              </a:rPr>
              <a:t>Motivation</a:t>
            </a:r>
            <a:r>
              <a:rPr lang="en-US" sz="2400" dirty="0">
                <a:latin typeface="Calibri" panose="020F0502020204030204" pitchFamily="34" charset="0"/>
                <a:cs typeface="Calibri" panose="020F0502020204030204" pitchFamily="34" charset="0"/>
              </a:rPr>
              <a:t> is the set of forces that initiates, directs, and makes people persist in their efforts to accomplish a goal.</a:t>
            </a:r>
          </a:p>
          <a:p>
            <a:pPr marL="0" indent="0">
              <a:buNone/>
            </a:pPr>
            <a:endParaRPr lang="en-US" sz="20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Job performance=Motivation x Ability x Situational Constraints</a:t>
            </a:r>
          </a:p>
          <a:p>
            <a:endParaRPr lang="en-US" sz="1800" dirty="0"/>
          </a:p>
          <a:p>
            <a:endParaRPr lang="en-US" sz="1800" dirty="0"/>
          </a:p>
        </p:txBody>
      </p:sp>
    </p:spTree>
    <p:extLst>
      <p:ext uri="{BB962C8B-B14F-4D97-AF65-F5344CB8AC3E}">
        <p14:creationId xmlns:p14="http://schemas.microsoft.com/office/powerpoint/2010/main" val="381651605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FEEBFD-8589-4388-8028-8DD99A7EA783}"/>
              </a:ext>
            </a:extLst>
          </p:cNvPr>
          <p:cNvPicPr>
            <a:picLocks noChangeAspect="1"/>
          </p:cNvPicPr>
          <p:nvPr/>
        </p:nvPicPr>
        <p:blipFill rotWithShape="1">
          <a:blip r:embed="rId2">
            <a:extLst>
              <a:ext uri="{28A0092B-C50C-407E-A947-70E740481C1C}">
                <a14:useLocalDpi xmlns:a14="http://schemas.microsoft.com/office/drawing/2010/main" val="0"/>
              </a:ext>
            </a:extLst>
          </a:blip>
          <a:srcRect r="7004" b="1"/>
          <a:stretch/>
        </p:blipFill>
        <p:spPr>
          <a:xfrm>
            <a:off x="223200" y="640081"/>
            <a:ext cx="9316800" cy="5577837"/>
          </a:xfrm>
          <a:prstGeom prst="rect">
            <a:avLst/>
          </a:prstGeom>
          <a:effectLst/>
        </p:spPr>
      </p:pic>
    </p:spTree>
    <p:extLst>
      <p:ext uri="{BB962C8B-B14F-4D97-AF65-F5344CB8AC3E}">
        <p14:creationId xmlns:p14="http://schemas.microsoft.com/office/powerpoint/2010/main" val="236486769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224000" y="280800"/>
            <a:ext cx="8121542" cy="6092513"/>
          </a:xfrm>
        </p:spPr>
      </p:pic>
    </p:spTree>
    <p:extLst>
      <p:ext uri="{BB962C8B-B14F-4D97-AF65-F5344CB8AC3E}">
        <p14:creationId xmlns:p14="http://schemas.microsoft.com/office/powerpoint/2010/main" val="370891799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Motivation</a:t>
            </a:r>
          </a:p>
        </p:txBody>
      </p:sp>
      <p:sp>
        <p:nvSpPr>
          <p:cNvPr id="3" name="Content Placeholder 2"/>
          <p:cNvSpPr>
            <a:spLocks noGrp="1"/>
          </p:cNvSpPr>
          <p:nvPr>
            <p:ph idx="1"/>
          </p:nvPr>
        </p:nvSpPr>
        <p:spPr/>
        <p:txBody>
          <a:bodyPr>
            <a:normAutofit/>
          </a:bodyPr>
          <a:lstStyle/>
          <a:p>
            <a:r>
              <a:rPr lang="en-US" sz="2400" b="1" dirty="0">
                <a:latin typeface="Calibri" panose="020F0502020204030204" pitchFamily="34" charset="0"/>
                <a:cs typeface="Calibri" panose="020F0502020204030204" pitchFamily="34" charset="0"/>
              </a:rPr>
              <a:t>Needs</a:t>
            </a:r>
            <a:r>
              <a:rPr lang="en-US" sz="2400" dirty="0">
                <a:latin typeface="Calibri" panose="020F0502020204030204" pitchFamily="34" charset="0"/>
                <a:cs typeface="Calibri" panose="020F0502020204030204" pitchFamily="34" charset="0"/>
              </a:rPr>
              <a:t> – the physical or psychological requirements that must be met to insure survival and well being.</a:t>
            </a:r>
          </a:p>
          <a:p>
            <a:pPr marL="0" indent="0">
              <a:buNone/>
            </a:pPr>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People are motivated by unmet needs</a:t>
            </a:r>
          </a:p>
          <a:p>
            <a:pPr lvl="1"/>
            <a:r>
              <a:rPr lang="en-US" sz="2400" dirty="0">
                <a:latin typeface="Calibri" panose="020F0502020204030204" pitchFamily="34" charset="0"/>
                <a:cs typeface="Calibri" panose="020F0502020204030204" pitchFamily="34" charset="0"/>
              </a:rPr>
              <a:t>Maslow’s hierarchy of needs (next slide)</a:t>
            </a:r>
          </a:p>
          <a:p>
            <a:pPr marL="457200" lvl="1" indent="0">
              <a:buNone/>
            </a:pPr>
            <a:endParaRPr lang="en-US" sz="2000" dirty="0"/>
          </a:p>
          <a:p>
            <a:pPr marL="0" indent="0">
              <a:buNone/>
            </a:pPr>
            <a:endParaRPr lang="en-US" sz="2000" b="1" dirty="0"/>
          </a:p>
        </p:txBody>
      </p:sp>
    </p:spTree>
    <p:extLst>
      <p:ext uri="{BB962C8B-B14F-4D97-AF65-F5344CB8AC3E}">
        <p14:creationId xmlns:p14="http://schemas.microsoft.com/office/powerpoint/2010/main" val="128946488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899" y="-195943"/>
            <a:ext cx="10945856" cy="6858000"/>
          </a:xfrm>
          <a:prstGeom prst="rect">
            <a:avLst/>
          </a:prstGeom>
        </p:spPr>
      </p:pic>
    </p:spTree>
    <p:extLst>
      <p:ext uri="{BB962C8B-B14F-4D97-AF65-F5344CB8AC3E}">
        <p14:creationId xmlns:p14="http://schemas.microsoft.com/office/powerpoint/2010/main" val="399919702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2400"/>
            <a:ext cx="8596668" cy="1320800"/>
          </a:xfrm>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Motivation</a:t>
            </a:r>
          </a:p>
        </p:txBody>
      </p:sp>
      <p:sp>
        <p:nvSpPr>
          <p:cNvPr id="3" name="Content Placeholder 2"/>
          <p:cNvSpPr>
            <a:spLocks noGrp="1"/>
          </p:cNvSpPr>
          <p:nvPr>
            <p:ph idx="1"/>
          </p:nvPr>
        </p:nvSpPr>
        <p:spPr/>
        <p:txBody>
          <a:bodyPr anchor="ctr">
            <a:noAutofit/>
          </a:bodyPr>
          <a:lstStyle/>
          <a:p>
            <a:r>
              <a:rPr lang="en-US" sz="2400" b="1" dirty="0">
                <a:latin typeface="Calibri" panose="020F0502020204030204" pitchFamily="34" charset="0"/>
                <a:cs typeface="Calibri" panose="020F0502020204030204" pitchFamily="34" charset="0"/>
              </a:rPr>
              <a:t>Rewards</a:t>
            </a:r>
          </a:p>
          <a:p>
            <a:pPr lvl="1"/>
            <a:r>
              <a:rPr lang="en-US" sz="2400" b="1" dirty="0">
                <a:latin typeface="Calibri" panose="020F0502020204030204" pitchFamily="34" charset="0"/>
                <a:cs typeface="Calibri" panose="020F0502020204030204" pitchFamily="34" charset="0"/>
              </a:rPr>
              <a:t>Extrinsic rewards </a:t>
            </a:r>
            <a:r>
              <a:rPr lang="en-US" sz="2400" dirty="0">
                <a:latin typeface="Calibri" panose="020F0502020204030204" pitchFamily="34" charset="0"/>
                <a:cs typeface="Calibri" panose="020F0502020204030204" pitchFamily="34" charset="0"/>
              </a:rPr>
              <a:t>– a reward that is tangible, visible to others, and given to employees contingent on the performance of specific tasks or behaviors.</a:t>
            </a:r>
          </a:p>
          <a:p>
            <a:pPr lvl="1"/>
            <a:r>
              <a:rPr lang="en-US" sz="2400" b="1" dirty="0">
                <a:latin typeface="Calibri" panose="020F0502020204030204" pitchFamily="34" charset="0"/>
                <a:cs typeface="Calibri" panose="020F0502020204030204" pitchFamily="34" charset="0"/>
              </a:rPr>
              <a:t>Intrinsic rewards </a:t>
            </a:r>
            <a:r>
              <a:rPr lang="en-US" sz="2400" dirty="0">
                <a:latin typeface="Calibri" panose="020F0502020204030204" pitchFamily="34" charset="0"/>
                <a:cs typeface="Calibri" panose="020F0502020204030204" pitchFamily="34" charset="0"/>
              </a:rPr>
              <a:t>– a natural reward associated with performance of specific tasks or behaviors. For example, a sense of accomplishment or achievement.</a:t>
            </a:r>
          </a:p>
          <a:p>
            <a:pPr lvl="1"/>
            <a:r>
              <a:rPr lang="en-US" sz="2400" b="1" dirty="0">
                <a:latin typeface="Calibri" panose="020F0502020204030204" pitchFamily="34" charset="0"/>
                <a:cs typeface="Calibri" panose="020F0502020204030204" pitchFamily="34" charset="0"/>
              </a:rPr>
              <a:t>Both</a:t>
            </a:r>
            <a:r>
              <a:rPr lang="en-US" sz="2400" dirty="0">
                <a:latin typeface="Calibri" panose="020F0502020204030204" pitchFamily="34" charset="0"/>
                <a:cs typeface="Calibri" panose="020F0502020204030204" pitchFamily="34" charset="0"/>
              </a:rPr>
              <a:t> types of rewards are important to workers.</a:t>
            </a:r>
          </a:p>
        </p:txBody>
      </p:sp>
    </p:spTree>
    <p:extLst>
      <p:ext uri="{BB962C8B-B14F-4D97-AF65-F5344CB8AC3E}">
        <p14:creationId xmlns:p14="http://schemas.microsoft.com/office/powerpoint/2010/main" val="407329231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88394" y="2160588"/>
            <a:ext cx="5175249" cy="3881437"/>
          </a:xfrm>
        </p:spPr>
      </p:pic>
    </p:spTree>
    <p:extLst>
      <p:ext uri="{BB962C8B-B14F-4D97-AF65-F5344CB8AC3E}">
        <p14:creationId xmlns:p14="http://schemas.microsoft.com/office/powerpoint/2010/main" val="371916080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Motivation</a:t>
            </a:r>
          </a:p>
        </p:txBody>
      </p:sp>
      <p:sp>
        <p:nvSpPr>
          <p:cNvPr id="3" name="Content Placeholder 2"/>
          <p:cNvSpPr>
            <a:spLocks noGrp="1"/>
          </p:cNvSpPr>
          <p:nvPr>
            <p:ph idx="1"/>
          </p:nvPr>
        </p:nvSpPr>
        <p:spPr/>
        <p:txBody>
          <a:bodyPr anchor="ctr">
            <a:normAutofit/>
          </a:bodyPr>
          <a:lstStyle/>
          <a:p>
            <a:pPr>
              <a:lnSpc>
                <a:spcPct val="80000"/>
              </a:lnSpc>
            </a:pPr>
            <a:r>
              <a:rPr lang="en-US" sz="2400" dirty="0">
                <a:latin typeface="Calibri" panose="020F0502020204030204" pitchFamily="34" charset="0"/>
                <a:cs typeface="Calibri" panose="020F0502020204030204" pitchFamily="34" charset="0"/>
              </a:rPr>
              <a:t>Motivating -- the basics</a:t>
            </a:r>
          </a:p>
          <a:p>
            <a:pPr lvl="1">
              <a:lnSpc>
                <a:spcPct val="80000"/>
              </a:lnSpc>
            </a:pPr>
            <a:r>
              <a:rPr lang="en-US" sz="2400" dirty="0">
                <a:latin typeface="Calibri" panose="020F0502020204030204" pitchFamily="34" charset="0"/>
                <a:cs typeface="Calibri" panose="020F0502020204030204" pitchFamily="34" charset="0"/>
              </a:rPr>
              <a:t>Find out peoples needs</a:t>
            </a:r>
          </a:p>
          <a:p>
            <a:pPr lvl="1">
              <a:lnSpc>
                <a:spcPct val="80000"/>
              </a:lnSpc>
            </a:pPr>
            <a:r>
              <a:rPr lang="en-US" sz="2400" dirty="0">
                <a:latin typeface="Calibri" panose="020F0502020204030204" pitchFamily="34" charset="0"/>
                <a:cs typeface="Calibri" panose="020F0502020204030204" pitchFamily="34" charset="0"/>
              </a:rPr>
              <a:t>Satisfy lower order needs first</a:t>
            </a:r>
          </a:p>
          <a:p>
            <a:pPr lvl="1">
              <a:lnSpc>
                <a:spcPct val="80000"/>
              </a:lnSpc>
            </a:pPr>
            <a:r>
              <a:rPr lang="en-US" sz="2400" dirty="0">
                <a:latin typeface="Calibri" panose="020F0502020204030204" pitchFamily="34" charset="0"/>
                <a:cs typeface="Calibri" panose="020F0502020204030204" pitchFamily="34" charset="0"/>
              </a:rPr>
              <a:t>Expect peoples needs to change</a:t>
            </a:r>
          </a:p>
          <a:p>
            <a:pPr lvl="1">
              <a:lnSpc>
                <a:spcPct val="80000"/>
              </a:lnSpc>
            </a:pPr>
            <a:r>
              <a:rPr lang="en-US" sz="2400" dirty="0">
                <a:latin typeface="Calibri" panose="020F0502020204030204" pitchFamily="34" charset="0"/>
                <a:cs typeface="Calibri" panose="020F0502020204030204" pitchFamily="34" charset="0"/>
              </a:rPr>
              <a:t>As lower orders needs are satisfied, create opportunities for employees to satisfy higher-order needs. This can be done by creating opportunities for employees to experience intrinsic rewards by providing challenging work, encouraging employees to take greater responsibility for their work, and giving the employees freedom to purse other task and projects that they find interesting.</a:t>
            </a:r>
          </a:p>
        </p:txBody>
      </p:sp>
    </p:spTree>
    <p:extLst>
      <p:ext uri="{BB962C8B-B14F-4D97-AF65-F5344CB8AC3E}">
        <p14:creationId xmlns:p14="http://schemas.microsoft.com/office/powerpoint/2010/main" val="19057935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4134" y="444000"/>
            <a:ext cx="8596668" cy="1320800"/>
          </a:xfrm>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Motivation</a:t>
            </a:r>
          </a:p>
        </p:txBody>
      </p:sp>
      <p:sp>
        <p:nvSpPr>
          <p:cNvPr id="3" name="Content Placeholder 2"/>
          <p:cNvSpPr>
            <a:spLocks noGrp="1"/>
          </p:cNvSpPr>
          <p:nvPr>
            <p:ph idx="1"/>
          </p:nvPr>
        </p:nvSpPr>
        <p:spPr>
          <a:xfrm>
            <a:off x="813600" y="2160590"/>
            <a:ext cx="8460402" cy="3966610"/>
          </a:xfrm>
        </p:spPr>
        <p:txBody>
          <a:bodyPr anchor="ctr">
            <a:noAutofit/>
          </a:bodyPr>
          <a:lstStyle/>
          <a:p>
            <a:r>
              <a:rPr lang="en-US" sz="2000" dirty="0">
                <a:latin typeface="Calibri" panose="020F0502020204030204" pitchFamily="34" charset="0"/>
                <a:cs typeface="Calibri" panose="020F0502020204030204" pitchFamily="34" charset="0"/>
              </a:rPr>
              <a:t>Equity Theory – people will be motivated when they perceive they are being treated fairly.</a:t>
            </a:r>
          </a:p>
          <a:p>
            <a:pPr lvl="1"/>
            <a:r>
              <a:rPr lang="en-US" sz="2000" dirty="0">
                <a:latin typeface="Calibri" panose="020F0502020204030204" pitchFamily="34" charset="0"/>
                <a:cs typeface="Calibri" panose="020F0502020204030204" pitchFamily="34" charset="0"/>
              </a:rPr>
              <a:t>Inputs (contributions employees make to the organization)</a:t>
            </a:r>
          </a:p>
          <a:p>
            <a:pPr lvl="1"/>
            <a:r>
              <a:rPr lang="en-US" sz="2000" dirty="0">
                <a:latin typeface="Calibri" panose="020F0502020204030204" pitchFamily="34" charset="0"/>
                <a:cs typeface="Calibri" panose="020F0502020204030204" pitchFamily="34" charset="0"/>
              </a:rPr>
              <a:t>Outputs (rewards employees receive for their contribution to the organization)</a:t>
            </a:r>
          </a:p>
          <a:p>
            <a:pPr lvl="1"/>
            <a:r>
              <a:rPr lang="en-US" sz="2000" dirty="0">
                <a:latin typeface="Calibri" panose="020F0502020204030204" pitchFamily="34" charset="0"/>
                <a:cs typeface="Calibri" panose="020F0502020204030204" pitchFamily="34" charset="0"/>
              </a:rPr>
              <a:t>Referents (others with whom people compare themselves)</a:t>
            </a:r>
          </a:p>
          <a:p>
            <a:pPr lvl="1"/>
            <a:r>
              <a:rPr lang="en-US" sz="2000" dirty="0">
                <a:latin typeface="Calibri" panose="020F0502020204030204" pitchFamily="34" charset="0"/>
                <a:cs typeface="Calibri" panose="020F0502020204030204" pitchFamily="34" charset="0"/>
              </a:rPr>
              <a:t>Outcome/ input ratio (employees perception of rewards received vs. contributions)</a:t>
            </a:r>
          </a:p>
          <a:p>
            <a:pPr lvl="1"/>
            <a:r>
              <a:rPr lang="en-US" sz="2000" dirty="0">
                <a:latin typeface="Calibri" panose="020F0502020204030204" pitchFamily="34" charset="0"/>
                <a:cs typeface="Calibri" panose="020F0502020204030204" pitchFamily="34" charset="0"/>
              </a:rPr>
              <a:t>Under-rewarded (inequity)</a:t>
            </a:r>
          </a:p>
          <a:p>
            <a:pPr lvl="1"/>
            <a:r>
              <a:rPr lang="en-US" sz="2000" dirty="0">
                <a:latin typeface="Calibri" panose="020F0502020204030204" pitchFamily="34" charset="0"/>
                <a:cs typeface="Calibri" panose="020F0502020204030204" pitchFamily="34" charset="0"/>
              </a:rPr>
              <a:t>Overrewarded  (inequity)</a:t>
            </a:r>
          </a:p>
        </p:txBody>
      </p:sp>
    </p:spTree>
    <p:extLst>
      <p:ext uri="{BB962C8B-B14F-4D97-AF65-F5344CB8AC3E}">
        <p14:creationId xmlns:p14="http://schemas.microsoft.com/office/powerpoint/2010/main" val="141470475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CD843-1B5F-4B79-88A6-328B456C7BD5}"/>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Motivation</a:t>
            </a:r>
            <a:endParaRPr lang="en-US" dirty="0"/>
          </a:p>
        </p:txBody>
      </p:sp>
      <p:sp>
        <p:nvSpPr>
          <p:cNvPr id="6" name="Content Placeholder 5">
            <a:extLst>
              <a:ext uri="{FF2B5EF4-FFF2-40B4-BE49-F238E27FC236}">
                <a16:creationId xmlns:a16="http://schemas.microsoft.com/office/drawing/2014/main" id="{4056915A-65FB-40CE-AB71-E12B526F4BCC}"/>
              </a:ext>
            </a:extLst>
          </p:cNvPr>
          <p:cNvSpPr>
            <a:spLocks noGrp="1"/>
          </p:cNvSpPr>
          <p:nvPr>
            <p:ph idx="1"/>
          </p:nvPr>
        </p:nvSpPr>
        <p:spPr/>
        <p:txBody>
          <a:bodyPr/>
          <a:lstStyle/>
          <a:p>
            <a:r>
              <a:rPr lang="en-US" sz="2400" dirty="0">
                <a:latin typeface="Calibri" panose="020F0502020204030204" pitchFamily="34" charset="0"/>
                <a:cs typeface="Calibri" panose="020F0502020204030204" pitchFamily="34" charset="0"/>
              </a:rPr>
              <a:t>Equity Theory (continued)</a:t>
            </a:r>
          </a:p>
          <a:p>
            <a:pPr marL="0" indent="0">
              <a:buNone/>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Perceived Inequity</a:t>
            </a:r>
          </a:p>
          <a:p>
            <a:pPr lvl="1"/>
            <a:r>
              <a:rPr lang="en-US" sz="2400" dirty="0">
                <a:latin typeface="Calibri" panose="020F0502020204030204" pitchFamily="34" charset="0"/>
                <a:cs typeface="Calibri" panose="020F0502020204030204" pitchFamily="34" charset="0"/>
              </a:rPr>
              <a:t>Affects satisfaction</a:t>
            </a:r>
          </a:p>
          <a:p>
            <a:pPr lvl="1"/>
            <a:r>
              <a:rPr lang="en-US" sz="2400" dirty="0">
                <a:latin typeface="Calibri" panose="020F0502020204030204" pitchFamily="34" charset="0"/>
                <a:cs typeface="Calibri" panose="020F0502020204030204" pitchFamily="34" charset="0"/>
              </a:rPr>
              <a:t>Frustration, dissatisfaction, guilt</a:t>
            </a:r>
          </a:p>
          <a:p>
            <a:endParaRPr lang="en-US" dirty="0"/>
          </a:p>
        </p:txBody>
      </p:sp>
    </p:spTree>
    <p:extLst>
      <p:ext uri="{BB962C8B-B14F-4D97-AF65-F5344CB8AC3E}">
        <p14:creationId xmlns:p14="http://schemas.microsoft.com/office/powerpoint/2010/main" val="18698844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Motivation</a:t>
            </a:r>
          </a:p>
        </p:txBody>
      </p:sp>
      <p:sp>
        <p:nvSpPr>
          <p:cNvPr id="3" name="Content Placeholder 2"/>
          <p:cNvSpPr>
            <a:spLocks noGrp="1"/>
          </p:cNvSpPr>
          <p:nvPr>
            <p:ph idx="1"/>
          </p:nvPr>
        </p:nvSpPr>
        <p:spPr>
          <a:xfrm>
            <a:off x="742134" y="1850400"/>
            <a:ext cx="8596668" cy="3960773"/>
          </a:xfrm>
        </p:spPr>
        <p:txBody>
          <a:bodyPr anchor="ctr">
            <a:normAutofit/>
          </a:bodyPr>
          <a:lstStyle/>
          <a:p>
            <a:pPr>
              <a:lnSpc>
                <a:spcPct val="70000"/>
              </a:lnSpc>
            </a:pPr>
            <a:r>
              <a:rPr lang="en-US" sz="2400" dirty="0">
                <a:latin typeface="Calibri" panose="020F0502020204030204" pitchFamily="34" charset="0"/>
                <a:cs typeface="Calibri" panose="020F0502020204030204" pitchFamily="34" charset="0"/>
              </a:rPr>
              <a:t>Equity Theory (continued)</a:t>
            </a:r>
          </a:p>
          <a:p>
            <a:pPr lvl="1">
              <a:lnSpc>
                <a:spcPct val="70000"/>
              </a:lnSpc>
            </a:pPr>
            <a:r>
              <a:rPr lang="en-US" sz="2400" dirty="0">
                <a:latin typeface="Calibri" panose="020F0502020204030204" pitchFamily="34" charset="0"/>
                <a:cs typeface="Calibri" panose="020F0502020204030204" pitchFamily="34" charset="0"/>
              </a:rPr>
              <a:t>Motivating with equity theory</a:t>
            </a:r>
          </a:p>
          <a:p>
            <a:pPr marL="1371600" lvl="2" indent="-457200">
              <a:lnSpc>
                <a:spcPct val="70000"/>
              </a:lnSpc>
              <a:buFont typeface="+mj-lt"/>
              <a:buAutoNum type="arabicPeriod"/>
            </a:pPr>
            <a:r>
              <a:rPr lang="en-US" sz="2400" dirty="0">
                <a:latin typeface="Calibri" panose="020F0502020204030204" pitchFamily="34" charset="0"/>
                <a:cs typeface="Calibri" panose="020F0502020204030204" pitchFamily="34" charset="0"/>
              </a:rPr>
              <a:t>Correcting major inequities</a:t>
            </a:r>
          </a:p>
          <a:p>
            <a:pPr marL="1371600" lvl="2" indent="-457200">
              <a:lnSpc>
                <a:spcPct val="70000"/>
              </a:lnSpc>
              <a:buFont typeface="+mj-lt"/>
              <a:buAutoNum type="arabicPeriod"/>
            </a:pPr>
            <a:r>
              <a:rPr lang="en-US" sz="2400" dirty="0">
                <a:latin typeface="Calibri" panose="020F0502020204030204" pitchFamily="34" charset="0"/>
                <a:cs typeface="Calibri" panose="020F0502020204030204" pitchFamily="34" charset="0"/>
              </a:rPr>
              <a:t>Reduce employees inputs (ask employees to do less)</a:t>
            </a:r>
          </a:p>
          <a:p>
            <a:pPr marL="1371600" lvl="2" indent="-457200">
              <a:lnSpc>
                <a:spcPct val="70000"/>
              </a:lnSpc>
              <a:buFont typeface="+mj-lt"/>
              <a:buAutoNum type="arabicPeriod"/>
            </a:pPr>
            <a:r>
              <a:rPr lang="en-US" sz="2400" dirty="0">
                <a:latin typeface="Calibri" panose="020F0502020204030204" pitchFamily="34" charset="0"/>
                <a:cs typeface="Calibri" panose="020F0502020204030204" pitchFamily="34" charset="0"/>
              </a:rPr>
              <a:t>Fair decision making processes</a:t>
            </a:r>
          </a:p>
          <a:p>
            <a:pPr lvl="3">
              <a:lnSpc>
                <a:spcPct val="70000"/>
              </a:lnSpc>
            </a:pPr>
            <a:r>
              <a:rPr lang="en-US" sz="2400" dirty="0">
                <a:latin typeface="Calibri" panose="020F0502020204030204" pitchFamily="34" charset="0"/>
                <a:cs typeface="Calibri" panose="020F0502020204030204" pitchFamily="34" charset="0"/>
              </a:rPr>
              <a:t>Distributive justice – the perceived degree to which rewards are fairly distributed or allocated</a:t>
            </a:r>
          </a:p>
          <a:p>
            <a:pPr lvl="3">
              <a:lnSpc>
                <a:spcPct val="70000"/>
              </a:lnSpc>
            </a:pPr>
            <a:r>
              <a:rPr lang="en-US" sz="2400" dirty="0">
                <a:latin typeface="Calibri" panose="020F0502020204030204" pitchFamily="34" charset="0"/>
                <a:cs typeface="Calibri" panose="020F0502020204030204" pitchFamily="34" charset="0"/>
              </a:rPr>
              <a:t>Procedural justice – the perceived fairness of the process used to make a reward allocation decision</a:t>
            </a:r>
            <a:endParaRPr lang="en-US" sz="2400" dirty="0"/>
          </a:p>
        </p:txBody>
      </p:sp>
    </p:spTree>
    <p:extLst>
      <p:ext uri="{BB962C8B-B14F-4D97-AF65-F5344CB8AC3E}">
        <p14:creationId xmlns:p14="http://schemas.microsoft.com/office/powerpoint/2010/main" val="336782128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33319-F0A1-42CA-AFC3-ECEA3B2FE0E2}"/>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Motivation</a:t>
            </a:r>
            <a:endParaRPr lang="en-US" dirty="0"/>
          </a:p>
        </p:txBody>
      </p:sp>
      <p:sp>
        <p:nvSpPr>
          <p:cNvPr id="3" name="Content Placeholder 2">
            <a:extLst>
              <a:ext uri="{FF2B5EF4-FFF2-40B4-BE49-F238E27FC236}">
                <a16:creationId xmlns:a16="http://schemas.microsoft.com/office/drawing/2014/main" id="{747A6181-4700-49D4-BF19-F2CBABFFF21A}"/>
              </a:ext>
            </a:extLst>
          </p:cNvPr>
          <p:cNvSpPr>
            <a:spLocks noGrp="1"/>
          </p:cNvSpPr>
          <p:nvPr>
            <p:ph idx="1"/>
          </p:nvPr>
        </p:nvSpPr>
        <p:spPr/>
        <p:txBody>
          <a:bodyPr/>
          <a:lstStyle/>
          <a:p>
            <a:r>
              <a:rPr lang="en-US" sz="2400" b="1" dirty="0">
                <a:latin typeface="Calibri" panose="020F0502020204030204" pitchFamily="34" charset="0"/>
                <a:cs typeface="Calibri" panose="020F0502020204030204" pitchFamily="34" charset="0"/>
              </a:rPr>
              <a:t>Expectancy Theory </a:t>
            </a:r>
            <a:r>
              <a:rPr lang="en-US" sz="2400" dirty="0">
                <a:latin typeface="Calibri" panose="020F0502020204030204" pitchFamily="34" charset="0"/>
                <a:cs typeface="Calibri" panose="020F0502020204030204" pitchFamily="34" charset="0"/>
              </a:rPr>
              <a:t>– people will be motivated to the extent which they believe that their efforts will lead to good performance, that good performance will be rewarded, and that they will be offered attractive rewards.</a:t>
            </a:r>
          </a:p>
          <a:p>
            <a:endParaRPr lang="en-US" dirty="0"/>
          </a:p>
        </p:txBody>
      </p:sp>
    </p:spTree>
    <p:extLst>
      <p:ext uri="{BB962C8B-B14F-4D97-AF65-F5344CB8AC3E}">
        <p14:creationId xmlns:p14="http://schemas.microsoft.com/office/powerpoint/2010/main" val="14280141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rPr>
              <a:t>Motivation</a:t>
            </a:r>
          </a:p>
        </p:txBody>
      </p:sp>
      <p:sp>
        <p:nvSpPr>
          <p:cNvPr id="3" name="Content Placeholder 2"/>
          <p:cNvSpPr>
            <a:spLocks noGrp="1"/>
          </p:cNvSpPr>
          <p:nvPr>
            <p:ph idx="1"/>
          </p:nvPr>
        </p:nvSpPr>
        <p:spPr/>
        <p:txBody>
          <a:bodyPr anchor="ctr">
            <a:normAutofit/>
          </a:bodyPr>
          <a:lstStyle/>
          <a:p>
            <a:pPr>
              <a:lnSpc>
                <a:spcPct val="80000"/>
              </a:lnSpc>
            </a:pPr>
            <a:endParaRPr lang="en-US" sz="2400" dirty="0">
              <a:latin typeface="Calibri" panose="020F0502020204030204" pitchFamily="34" charset="0"/>
              <a:cs typeface="Calibri" panose="020F0502020204030204" pitchFamily="34" charset="0"/>
            </a:endParaRPr>
          </a:p>
          <a:p>
            <a:pPr>
              <a:lnSpc>
                <a:spcPct val="80000"/>
              </a:lnSpc>
            </a:pPr>
            <a:r>
              <a:rPr lang="en-US" sz="2400" dirty="0">
                <a:latin typeface="Calibri" panose="020F0502020204030204" pitchFamily="34" charset="0"/>
                <a:cs typeface="Calibri" panose="020F0502020204030204" pitchFamily="34" charset="0"/>
              </a:rPr>
              <a:t>Components of </a:t>
            </a:r>
            <a:r>
              <a:rPr lang="en-US" sz="2400" b="1" dirty="0">
                <a:latin typeface="Calibri" panose="020F0502020204030204" pitchFamily="34" charset="0"/>
                <a:cs typeface="Calibri" panose="020F0502020204030204" pitchFamily="34" charset="0"/>
              </a:rPr>
              <a:t>expectancy theory</a:t>
            </a:r>
            <a:endParaRPr lang="en-US" sz="2400" dirty="0">
              <a:latin typeface="Calibri" panose="020F0502020204030204" pitchFamily="34" charset="0"/>
              <a:cs typeface="Calibri" panose="020F0502020204030204" pitchFamily="34" charset="0"/>
            </a:endParaRPr>
          </a:p>
          <a:p>
            <a:pPr lvl="1">
              <a:lnSpc>
                <a:spcPct val="80000"/>
              </a:lnSpc>
            </a:pPr>
            <a:endParaRPr lang="en-US" sz="2400" b="1"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Motivation = Valence x Expectancy x Instrumentality</a:t>
            </a:r>
            <a:endParaRPr lang="en-US" sz="2400" dirty="0">
              <a:latin typeface="Calibri" panose="020F0502020204030204" pitchFamily="34" charset="0"/>
              <a:cs typeface="Calibri" panose="020F0502020204030204" pitchFamily="34" charset="0"/>
            </a:endParaRPr>
          </a:p>
          <a:p>
            <a:pPr lvl="1">
              <a:lnSpc>
                <a:spcPct val="80000"/>
              </a:lnSpc>
            </a:pPr>
            <a:r>
              <a:rPr lang="en-US" sz="2400" dirty="0">
                <a:latin typeface="Calibri" panose="020F0502020204030204" pitchFamily="34" charset="0"/>
                <a:cs typeface="Calibri" panose="020F0502020204030204" pitchFamily="34" charset="0"/>
              </a:rPr>
              <a:t>Valence – the attractiveness or desirability of a reward or outcome</a:t>
            </a:r>
          </a:p>
          <a:p>
            <a:pPr lvl="1">
              <a:lnSpc>
                <a:spcPct val="80000"/>
              </a:lnSpc>
            </a:pPr>
            <a:r>
              <a:rPr lang="en-US" sz="2400" dirty="0">
                <a:latin typeface="Calibri" panose="020F0502020204030204" pitchFamily="34" charset="0"/>
                <a:cs typeface="Calibri" panose="020F0502020204030204" pitchFamily="34" charset="0"/>
              </a:rPr>
              <a:t>Expectancy – the perceived relationship between efforts and performance</a:t>
            </a:r>
          </a:p>
          <a:p>
            <a:pPr lvl="1">
              <a:lnSpc>
                <a:spcPct val="80000"/>
              </a:lnSpc>
            </a:pPr>
            <a:r>
              <a:rPr lang="en-US" sz="2400" dirty="0">
                <a:latin typeface="Calibri" panose="020F0502020204030204" pitchFamily="34" charset="0"/>
                <a:cs typeface="Calibri" panose="020F0502020204030204" pitchFamily="34" charset="0"/>
              </a:rPr>
              <a:t>Instrumentality - the perceived relationship between performance and rewards</a:t>
            </a:r>
          </a:p>
          <a:p>
            <a:pPr marL="457200" lvl="1" indent="0">
              <a:lnSpc>
                <a:spcPct val="80000"/>
              </a:lnSpc>
              <a:buNone/>
            </a:pPr>
            <a:endParaRPr lang="en-US" dirty="0"/>
          </a:p>
          <a:p>
            <a:pPr marL="0" indent="0">
              <a:lnSpc>
                <a:spcPct val="80000"/>
              </a:lnSpc>
              <a:buNone/>
            </a:pPr>
            <a:endParaRPr lang="en-US" sz="2400" dirty="0"/>
          </a:p>
        </p:txBody>
      </p:sp>
    </p:spTree>
    <p:extLst>
      <p:ext uri="{BB962C8B-B14F-4D97-AF65-F5344CB8AC3E}">
        <p14:creationId xmlns:p14="http://schemas.microsoft.com/office/powerpoint/2010/main" val="40086370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Motivation</a:t>
            </a:r>
            <a:br>
              <a:rPr lang="en-US" dirty="0">
                <a:solidFill>
                  <a:schemeClr val="accent1"/>
                </a:solidFill>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Reinforcement Theory</a:t>
            </a:r>
            <a:br>
              <a:rPr lang="en-US" b="1"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759867" y="2073599"/>
            <a:ext cx="8431602" cy="3967763"/>
          </a:xfrm>
        </p:spPr>
        <p:txBody>
          <a:bodyPr anchor="ctr">
            <a:normAutofit/>
          </a:bodyPr>
          <a:lstStyle/>
          <a:p>
            <a:pPr lvl="1">
              <a:lnSpc>
                <a:spcPct val="70000"/>
              </a:lnSpc>
            </a:pPr>
            <a:r>
              <a:rPr lang="en-US" sz="2400" dirty="0">
                <a:latin typeface="Calibri" panose="020F0502020204030204" pitchFamily="34" charset="0"/>
                <a:cs typeface="Calibri" panose="020F0502020204030204" pitchFamily="34" charset="0"/>
              </a:rPr>
              <a:t>Reinforcement – the process of changing behavior by changing the consequences that follow behavior</a:t>
            </a:r>
          </a:p>
          <a:p>
            <a:pPr lvl="2">
              <a:lnSpc>
                <a:spcPct val="70000"/>
              </a:lnSpc>
            </a:pPr>
            <a:r>
              <a:rPr lang="en-US" sz="2400" dirty="0">
                <a:latin typeface="Calibri" panose="020F0502020204030204" pitchFamily="34" charset="0"/>
                <a:cs typeface="Calibri" panose="020F0502020204030204" pitchFamily="34" charset="0"/>
              </a:rPr>
              <a:t>Positive – good behavior equals desirable consequence</a:t>
            </a:r>
          </a:p>
          <a:p>
            <a:pPr lvl="2">
              <a:lnSpc>
                <a:spcPct val="70000"/>
              </a:lnSpc>
            </a:pPr>
            <a:r>
              <a:rPr lang="en-US" sz="2400" dirty="0">
                <a:latin typeface="Calibri" panose="020F0502020204030204" pitchFamily="34" charset="0"/>
                <a:cs typeface="Calibri" panose="020F0502020204030204" pitchFamily="34" charset="0"/>
              </a:rPr>
              <a:t>Negative – withholding an unpleasant consequence when a specific behavior is performed</a:t>
            </a:r>
          </a:p>
          <a:p>
            <a:pPr lvl="2">
              <a:lnSpc>
                <a:spcPct val="70000"/>
              </a:lnSpc>
            </a:pPr>
            <a:r>
              <a:rPr lang="en-US" sz="2400" dirty="0">
                <a:latin typeface="Calibri" panose="020F0502020204030204" pitchFamily="34" charset="0"/>
                <a:cs typeface="Calibri" panose="020F0502020204030204" pitchFamily="34" charset="0"/>
              </a:rPr>
              <a:t>Punishment – reinforcement that weakens behavior by following behaviors with undesirable consequences.</a:t>
            </a:r>
          </a:p>
          <a:p>
            <a:pPr lvl="1">
              <a:lnSpc>
                <a:spcPct val="70000"/>
              </a:lnSpc>
            </a:pPr>
            <a:r>
              <a:rPr lang="en-US" sz="2400" dirty="0">
                <a:latin typeface="Calibri" panose="020F0502020204030204" pitchFamily="34" charset="0"/>
                <a:cs typeface="Calibri" panose="020F0502020204030204" pitchFamily="34" charset="0"/>
              </a:rPr>
              <a:t>Reinforcement schedules – Continuous, Intermittent, Fixed interval, Fixed ratio, Variable ratio</a:t>
            </a:r>
          </a:p>
          <a:p>
            <a:pPr lvl="1">
              <a:lnSpc>
                <a:spcPct val="70000"/>
              </a:lnSpc>
            </a:pPr>
            <a:r>
              <a:rPr lang="en-US" sz="2400" dirty="0">
                <a:latin typeface="Calibri" panose="020F0502020204030204" pitchFamily="34" charset="0"/>
                <a:cs typeface="Calibri" panose="020F0502020204030204" pitchFamily="34" charset="0"/>
              </a:rPr>
              <a:t>Motivating with reinforcement theory – identify, measure, analyze, intervene, evaluate</a:t>
            </a:r>
          </a:p>
          <a:p>
            <a:pPr marL="457200" lvl="1" indent="0">
              <a:lnSpc>
                <a:spcPct val="70000"/>
              </a:lnSpc>
              <a:buNone/>
            </a:pPr>
            <a:endParaRPr lang="en-US" sz="2200" dirty="0"/>
          </a:p>
        </p:txBody>
      </p:sp>
    </p:spTree>
    <p:extLst>
      <p:ext uri="{BB962C8B-B14F-4D97-AF65-F5344CB8AC3E}">
        <p14:creationId xmlns:p14="http://schemas.microsoft.com/office/powerpoint/2010/main" val="334836753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334" y="285600"/>
            <a:ext cx="8596668" cy="1320800"/>
          </a:xfrm>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Motivation</a:t>
            </a:r>
            <a:br>
              <a:rPr lang="en-US" dirty="0">
                <a:solidFill>
                  <a:schemeClr val="accent1"/>
                </a:solidFill>
                <a:latin typeface="Calibri" panose="020F0502020204030204" pitchFamily="34" charset="0"/>
                <a:cs typeface="Calibri" panose="020F0502020204030204" pitchFamily="34" charset="0"/>
              </a:rPr>
            </a:br>
            <a:r>
              <a:rPr lang="en-US" dirty="0">
                <a:solidFill>
                  <a:schemeClr val="accent1"/>
                </a:solidFill>
                <a:latin typeface="Calibri" panose="020F0502020204030204" pitchFamily="34" charset="0"/>
                <a:cs typeface="Calibri" panose="020F0502020204030204" pitchFamily="34" charset="0"/>
              </a:rPr>
              <a:t>Conclusion</a:t>
            </a:r>
          </a:p>
        </p:txBody>
      </p:sp>
      <p:sp>
        <p:nvSpPr>
          <p:cNvPr id="3" name="Content Placeholder 2"/>
          <p:cNvSpPr>
            <a:spLocks noGrp="1"/>
          </p:cNvSpPr>
          <p:nvPr>
            <p:ph idx="1"/>
          </p:nvPr>
        </p:nvSpPr>
        <p:spPr>
          <a:xfrm>
            <a:off x="677334" y="1684800"/>
            <a:ext cx="8596668" cy="4126373"/>
          </a:xfrm>
        </p:spPr>
        <p:txBody>
          <a:bodyPr anchor="ctr">
            <a:normAutofit/>
          </a:bodyPr>
          <a:lstStyle/>
          <a:p>
            <a:pPr>
              <a:lnSpc>
                <a:spcPct val="80000"/>
              </a:lnSpc>
            </a:pPr>
            <a:r>
              <a:rPr lang="en-US" sz="2400" b="1" dirty="0">
                <a:latin typeface="Calibri" panose="020F0502020204030204" pitchFamily="34" charset="0"/>
                <a:cs typeface="Calibri" panose="020F0502020204030204" pitchFamily="34" charset="0"/>
              </a:rPr>
              <a:t>Goal-setting theory </a:t>
            </a:r>
            <a:r>
              <a:rPr lang="en-US" sz="2400" dirty="0">
                <a:latin typeface="Calibri" panose="020F0502020204030204" pitchFamily="34" charset="0"/>
                <a:cs typeface="Calibri" panose="020F0502020204030204" pitchFamily="34" charset="0"/>
              </a:rPr>
              <a:t>– people will be motivated to the extent to which they accept specific, challenging goals and receive feedback that indicates their progress towards achievement.</a:t>
            </a:r>
          </a:p>
          <a:p>
            <a:pPr marL="0" indent="0">
              <a:lnSpc>
                <a:spcPct val="80000"/>
              </a:lnSpc>
              <a:buNone/>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Goal</a:t>
            </a:r>
            <a:r>
              <a:rPr lang="en-US" sz="2400" dirty="0">
                <a:latin typeface="Calibri" panose="020F0502020204030204" pitchFamily="34" charset="0"/>
                <a:cs typeface="Calibri" panose="020F0502020204030204" pitchFamily="34" charset="0"/>
              </a:rPr>
              <a:t> – a target, objective, or result that someone tries to accomplish.</a:t>
            </a:r>
          </a:p>
          <a:p>
            <a:pPr lvl="1">
              <a:lnSpc>
                <a:spcPct val="80000"/>
              </a:lnSpc>
            </a:pPr>
            <a:r>
              <a:rPr lang="en-US" sz="2400" b="1" dirty="0">
                <a:latin typeface="Calibri" panose="020F0502020204030204" pitchFamily="34" charset="0"/>
                <a:cs typeface="Calibri" panose="020F0502020204030204" pitchFamily="34" charset="0"/>
              </a:rPr>
              <a:t>Goal specificity </a:t>
            </a:r>
            <a:r>
              <a:rPr lang="en-US" sz="2400" dirty="0">
                <a:latin typeface="Calibri" panose="020F0502020204030204" pitchFamily="34" charset="0"/>
                <a:cs typeface="Calibri" panose="020F0502020204030204" pitchFamily="34" charset="0"/>
              </a:rPr>
              <a:t>– the extent that goals are detailed, exact, and unambiguous</a:t>
            </a:r>
          </a:p>
          <a:p>
            <a:pPr lvl="1">
              <a:lnSpc>
                <a:spcPct val="80000"/>
              </a:lnSpc>
            </a:pPr>
            <a:r>
              <a:rPr lang="en-US" sz="2400" b="1" dirty="0">
                <a:latin typeface="Calibri" panose="020F0502020204030204" pitchFamily="34" charset="0"/>
                <a:cs typeface="Calibri" panose="020F0502020204030204" pitchFamily="34" charset="0"/>
              </a:rPr>
              <a:t>Performance feedback </a:t>
            </a:r>
            <a:r>
              <a:rPr lang="en-US" sz="2400" dirty="0">
                <a:latin typeface="Calibri" panose="020F0502020204030204" pitchFamily="34" charset="0"/>
                <a:cs typeface="Calibri" panose="020F0502020204030204" pitchFamily="34" charset="0"/>
              </a:rPr>
              <a:t>– information about the quality or quantity of past performance that indicates whether progress is being made towards accomplishment of a goal</a:t>
            </a:r>
          </a:p>
          <a:p>
            <a:pPr lvl="1">
              <a:lnSpc>
                <a:spcPct val="80000"/>
              </a:lnSpc>
            </a:pPr>
            <a:endParaRPr lang="en-US" dirty="0"/>
          </a:p>
        </p:txBody>
      </p:sp>
    </p:spTree>
    <p:extLst>
      <p:ext uri="{BB962C8B-B14F-4D97-AF65-F5344CB8AC3E}">
        <p14:creationId xmlns:p14="http://schemas.microsoft.com/office/powerpoint/2010/main" val="87291076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Leadership</a:t>
            </a:r>
          </a:p>
        </p:txBody>
      </p:sp>
      <p:sp>
        <p:nvSpPr>
          <p:cNvPr id="3" name="Content Placeholder 2"/>
          <p:cNvSpPr>
            <a:spLocks noGrp="1"/>
          </p:cNvSpPr>
          <p:nvPr>
            <p:ph idx="1"/>
          </p:nvPr>
        </p:nvSpPr>
        <p:spPr/>
        <p:txBody>
          <a:bodyPr anchor="ctr">
            <a:noAutofit/>
          </a:bodyPr>
          <a:lstStyle/>
          <a:p>
            <a:pPr>
              <a:lnSpc>
                <a:spcPct val="80000"/>
              </a:lnSpc>
            </a:pPr>
            <a:r>
              <a:rPr lang="en-US" sz="2400" dirty="0">
                <a:latin typeface="Calibri" panose="020F0502020204030204" pitchFamily="34" charset="0"/>
                <a:cs typeface="Calibri" panose="020F0502020204030204" pitchFamily="34" charset="0"/>
              </a:rPr>
              <a:t>Leadership – the process of influencing other to achieve group or organizational goals.</a:t>
            </a:r>
          </a:p>
          <a:p>
            <a:pPr>
              <a:lnSpc>
                <a:spcPct val="80000"/>
              </a:lnSpc>
            </a:pPr>
            <a:r>
              <a:rPr lang="en-US" sz="2400" dirty="0">
                <a:latin typeface="Calibri" panose="020F0502020204030204" pitchFamily="34" charset="0"/>
                <a:cs typeface="Calibri" panose="020F0502020204030204" pitchFamily="34" charset="0"/>
                <a:hlinkClick r:id="rId3"/>
              </a:rPr>
              <a:t>Leadership traits </a:t>
            </a:r>
            <a:r>
              <a:rPr lang="en-US" sz="2400" dirty="0">
                <a:latin typeface="Calibri" panose="020F0502020204030204" pitchFamily="34" charset="0"/>
                <a:cs typeface="Calibri" panose="020F0502020204030204" pitchFamily="34" charset="0"/>
              </a:rPr>
              <a:t>(7 qualities)</a:t>
            </a:r>
          </a:p>
          <a:p>
            <a:pPr lvl="1">
              <a:lnSpc>
                <a:spcPct val="80000"/>
              </a:lnSpc>
            </a:pPr>
            <a:r>
              <a:rPr lang="en-US" sz="2400" dirty="0">
                <a:latin typeface="Calibri" panose="020F0502020204030204" pitchFamily="34" charset="0"/>
                <a:cs typeface="Calibri" panose="020F0502020204030204" pitchFamily="34" charset="0"/>
              </a:rPr>
              <a:t>Traits – relatively stable characteristics, such as abilities, phycological motives, or consistent patterns of behavior. </a:t>
            </a:r>
          </a:p>
          <a:p>
            <a:pPr lvl="1">
              <a:lnSpc>
                <a:spcPct val="80000"/>
              </a:lnSpc>
            </a:pPr>
            <a:r>
              <a:rPr lang="en-US" sz="2400" dirty="0">
                <a:latin typeface="Calibri" panose="020F0502020204030204" pitchFamily="34" charset="0"/>
                <a:cs typeface="Calibri" panose="020F0502020204030204" pitchFamily="34" charset="0"/>
              </a:rPr>
              <a:t>Trait Theory – a leadership theory that holds that effective leaders possess a similar set of traits or characteristics. The idea that successful people are not like other people. </a:t>
            </a:r>
          </a:p>
          <a:p>
            <a:pPr lvl="1">
              <a:lnSpc>
                <a:spcPct val="80000"/>
              </a:lnSpc>
            </a:pPr>
            <a:r>
              <a:rPr lang="en-US" sz="2400" dirty="0">
                <a:latin typeface="Calibri" panose="020F0502020204030204" pitchFamily="34" charset="0"/>
                <a:cs typeface="Calibri" panose="020F0502020204030204" pitchFamily="34" charset="0"/>
              </a:rPr>
              <a:t>Traits include - drive, desire to lead, self-confidence, emotional stability, cognitive ability, knowledge of the business</a:t>
            </a:r>
          </a:p>
        </p:txBody>
      </p:sp>
    </p:spTree>
    <p:extLst>
      <p:ext uri="{BB962C8B-B14F-4D97-AF65-F5344CB8AC3E}">
        <p14:creationId xmlns:p14="http://schemas.microsoft.com/office/powerpoint/2010/main" val="197789673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Leadership</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Leadership Behaviors</a:t>
            </a:r>
            <a:br>
              <a:rPr lang="en-US"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777600" y="1930401"/>
            <a:ext cx="8496402" cy="4110962"/>
          </a:xfrm>
        </p:spPr>
        <p:txBody>
          <a:bodyPr anchor="ctr">
            <a:noAutofit/>
          </a:bodyPr>
          <a:lstStyle/>
          <a:p>
            <a:pPr lvl="1">
              <a:lnSpc>
                <a:spcPct val="80000"/>
              </a:lnSpc>
            </a:pPr>
            <a:r>
              <a:rPr lang="en-US" sz="2400" b="1" dirty="0">
                <a:latin typeface="Calibri" panose="020F0502020204030204" pitchFamily="34" charset="0"/>
                <a:cs typeface="Calibri" panose="020F0502020204030204" pitchFamily="34" charset="0"/>
              </a:rPr>
              <a:t>Initiating structure </a:t>
            </a:r>
            <a:r>
              <a:rPr lang="en-US" sz="2400" dirty="0">
                <a:latin typeface="Calibri" panose="020F0502020204030204" pitchFamily="34" charset="0"/>
                <a:cs typeface="Calibri" panose="020F0502020204030204" pitchFamily="34" charset="0"/>
              </a:rPr>
              <a:t>– the degree to which leaders structure the roles of followers by setting goals, giving direction, setting deadlines, and assigning tasks.</a:t>
            </a:r>
          </a:p>
          <a:p>
            <a:pPr lvl="1">
              <a:lnSpc>
                <a:spcPct val="80000"/>
              </a:lnSpc>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Consideration</a:t>
            </a:r>
            <a:r>
              <a:rPr lang="en-US" sz="2400" dirty="0">
                <a:latin typeface="Calibri" panose="020F0502020204030204" pitchFamily="34" charset="0"/>
                <a:cs typeface="Calibri" panose="020F0502020204030204" pitchFamily="34" charset="0"/>
              </a:rPr>
              <a:t> – the extent to which a leader is friendly, approachable, and supportive and shows concern for employees.</a:t>
            </a:r>
          </a:p>
          <a:p>
            <a:pPr lvl="1">
              <a:lnSpc>
                <a:spcPct val="80000"/>
              </a:lnSpc>
            </a:pPr>
            <a:r>
              <a:rPr lang="en-US" sz="2400" dirty="0">
                <a:latin typeface="Calibri" panose="020F0502020204030204" pitchFamily="34" charset="0"/>
                <a:cs typeface="Calibri" panose="020F0502020204030204" pitchFamily="34" charset="0"/>
              </a:rPr>
              <a:t>Researchers have found that the </a:t>
            </a:r>
            <a:r>
              <a:rPr lang="en-US" sz="2800" b="1" dirty="0">
                <a:latin typeface="Calibri" panose="020F0502020204030204" pitchFamily="34" charset="0"/>
                <a:cs typeface="Calibri" panose="020F0502020204030204" pitchFamily="34" charset="0"/>
              </a:rPr>
              <a:t>most effective leaders were strong on both initiating structure and considerate leader behavior.</a:t>
            </a:r>
            <a:r>
              <a:rPr lang="en-US" sz="2400" dirty="0">
                <a:latin typeface="Calibri" panose="020F0502020204030204" pitchFamily="34" charset="0"/>
                <a:cs typeface="Calibri" panose="020F0502020204030204" pitchFamily="34" charset="0"/>
              </a:rPr>
              <a:t> However, there isn’t a “best leadership style”.</a:t>
            </a:r>
          </a:p>
        </p:txBody>
      </p:sp>
    </p:spTree>
    <p:extLst>
      <p:ext uri="{BB962C8B-B14F-4D97-AF65-F5344CB8AC3E}">
        <p14:creationId xmlns:p14="http://schemas.microsoft.com/office/powerpoint/2010/main" val="143992959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ChangeAspect="1"/>
          </p:cNvPicPr>
          <p:nvPr/>
        </p:nvPicPr>
        <p:blipFill rotWithShape="1">
          <a:blip r:embed="rId3"/>
          <a:srcRect r="1" b="8604"/>
          <a:stretch/>
        </p:blipFill>
        <p:spPr>
          <a:xfrm>
            <a:off x="0" y="0"/>
            <a:ext cx="12192000" cy="6858000"/>
          </a:xfrm>
          <a:prstGeom prst="rect">
            <a:avLst/>
          </a:prstGeom>
        </p:spPr>
      </p:pic>
    </p:spTree>
    <p:extLst>
      <p:ext uri="{BB962C8B-B14F-4D97-AF65-F5344CB8AC3E}">
        <p14:creationId xmlns:p14="http://schemas.microsoft.com/office/powerpoint/2010/main" val="272639325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700" y="127000"/>
            <a:ext cx="8499302" cy="1358900"/>
          </a:xfrm>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Leadership</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Putting Leaders in the right situation</a:t>
            </a:r>
            <a:br>
              <a:rPr lang="en-US"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774700" y="1739900"/>
            <a:ext cx="8499302" cy="4178299"/>
          </a:xfrm>
        </p:spPr>
        <p:txBody>
          <a:bodyPr anchor="ctr">
            <a:normAutofit/>
          </a:bodyPr>
          <a:lstStyle/>
          <a:p>
            <a:pPr>
              <a:lnSpc>
                <a:spcPct val="80000"/>
              </a:lnSpc>
            </a:pPr>
            <a:r>
              <a:rPr lang="en-US" sz="2400" b="1" dirty="0">
                <a:latin typeface="Calibri" panose="020F0502020204030204" pitchFamily="34" charset="0"/>
                <a:cs typeface="Calibri" panose="020F0502020204030204" pitchFamily="34" charset="0"/>
              </a:rPr>
              <a:t>Leadership style </a:t>
            </a:r>
            <a:r>
              <a:rPr lang="en-US" sz="2400" dirty="0">
                <a:latin typeface="Calibri" panose="020F0502020204030204" pitchFamily="34" charset="0"/>
                <a:cs typeface="Calibri" panose="020F0502020204030204" pitchFamily="34" charset="0"/>
              </a:rPr>
              <a:t>– the way a leader behaves towards followers.</a:t>
            </a:r>
          </a:p>
          <a:p>
            <a:pPr>
              <a:lnSpc>
                <a:spcPct val="80000"/>
              </a:lnSpc>
            </a:pPr>
            <a:r>
              <a:rPr lang="en-US" sz="2400" dirty="0">
                <a:latin typeface="Calibri" panose="020F0502020204030204" pitchFamily="34" charset="0"/>
                <a:cs typeface="Calibri" panose="020F0502020204030204" pitchFamily="34" charset="0"/>
                <a:hlinkClick r:id="rId3"/>
              </a:rPr>
              <a:t>Contingency theory (Fiedler) </a:t>
            </a:r>
            <a:r>
              <a:rPr lang="en-US" sz="2400" dirty="0">
                <a:latin typeface="Calibri" panose="020F0502020204030204" pitchFamily="34" charset="0"/>
                <a:cs typeface="Calibri" panose="020F0502020204030204" pitchFamily="34" charset="0"/>
              </a:rPr>
              <a:t>– a leadership theory states that to maximize work group performance, </a:t>
            </a:r>
            <a:r>
              <a:rPr lang="en-US" sz="2400" i="1" dirty="0">
                <a:latin typeface="Calibri" panose="020F0502020204030204" pitchFamily="34" charset="0"/>
                <a:cs typeface="Calibri" panose="020F0502020204030204" pitchFamily="34" charset="0"/>
              </a:rPr>
              <a:t>leaders must be matched to the situation that best fits their leadership style.</a:t>
            </a:r>
          </a:p>
          <a:p>
            <a:pPr lvl="1">
              <a:lnSpc>
                <a:spcPct val="80000"/>
              </a:lnSpc>
            </a:pPr>
            <a:r>
              <a:rPr lang="en-US" sz="2400" dirty="0">
                <a:latin typeface="Calibri" panose="020F0502020204030204" pitchFamily="34" charset="0"/>
                <a:cs typeface="Calibri" panose="020F0502020204030204" pitchFamily="34" charset="0"/>
              </a:rPr>
              <a:t>Leaders are effective when the work groups they lead perform well</a:t>
            </a:r>
          </a:p>
          <a:p>
            <a:pPr lvl="1">
              <a:lnSpc>
                <a:spcPct val="80000"/>
              </a:lnSpc>
            </a:pPr>
            <a:r>
              <a:rPr lang="en-US" sz="2400" dirty="0">
                <a:latin typeface="Calibri" panose="020F0502020204030204" pitchFamily="34" charset="0"/>
                <a:cs typeface="Calibri" panose="020F0502020204030204" pitchFamily="34" charset="0"/>
              </a:rPr>
              <a:t>Leaders are more effective when their leadership style matches the situation</a:t>
            </a:r>
          </a:p>
          <a:p>
            <a:pPr lvl="1">
              <a:lnSpc>
                <a:spcPct val="80000"/>
              </a:lnSpc>
            </a:pPr>
            <a:r>
              <a:rPr lang="en-US" sz="2400" dirty="0">
                <a:latin typeface="Calibri" panose="020F0502020204030204" pitchFamily="34" charset="0"/>
                <a:cs typeface="Calibri" panose="020F0502020204030204" pitchFamily="34" charset="0"/>
              </a:rPr>
              <a:t>Favorableness depends upon the degree to which the situation permits the leader to influence the behavior of group members.</a:t>
            </a:r>
          </a:p>
          <a:p>
            <a:pPr lvl="1">
              <a:lnSpc>
                <a:spcPct val="80000"/>
              </a:lnSpc>
            </a:pPr>
            <a:endParaRPr lang="en-US" sz="2200" dirty="0"/>
          </a:p>
        </p:txBody>
      </p:sp>
    </p:spTree>
    <p:extLst>
      <p:ext uri="{BB962C8B-B14F-4D97-AF65-F5344CB8AC3E}">
        <p14:creationId xmlns:p14="http://schemas.microsoft.com/office/powerpoint/2010/main" val="263781488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501650"/>
            <a:ext cx="9121602" cy="1270000"/>
          </a:xfrm>
        </p:spPr>
        <p:txBody>
          <a:bodyPr>
            <a:normAutofit/>
          </a:bodyPr>
          <a:lstStyle/>
          <a:p>
            <a:pPr algn="ctr"/>
            <a:r>
              <a:rPr lang="en-US" dirty="0">
                <a:solidFill>
                  <a:schemeClr val="accent1"/>
                </a:solidFill>
              </a:rPr>
              <a:t>Leadership</a:t>
            </a:r>
          </a:p>
        </p:txBody>
      </p:sp>
      <p:sp>
        <p:nvSpPr>
          <p:cNvPr id="3" name="Content Placeholder 2"/>
          <p:cNvSpPr>
            <a:spLocks noGrp="1"/>
          </p:cNvSpPr>
          <p:nvPr>
            <p:ph idx="1"/>
          </p:nvPr>
        </p:nvSpPr>
        <p:spPr>
          <a:xfrm>
            <a:off x="677334" y="1606551"/>
            <a:ext cx="8596668" cy="4434812"/>
          </a:xfrm>
        </p:spPr>
        <p:txBody>
          <a:bodyPr anchor="ctr">
            <a:normAutofit/>
          </a:bodyPr>
          <a:lstStyle/>
          <a:p>
            <a:pPr>
              <a:lnSpc>
                <a:spcPct val="80000"/>
              </a:lnSpc>
            </a:pPr>
            <a:r>
              <a:rPr lang="en-US" sz="2400" b="1" dirty="0">
                <a:latin typeface="Calibri" panose="020F0502020204030204" pitchFamily="34" charset="0"/>
                <a:cs typeface="Calibri" panose="020F0502020204030204" pitchFamily="34" charset="0"/>
              </a:rPr>
              <a:t>Situational Favorableness </a:t>
            </a:r>
            <a:r>
              <a:rPr lang="en-US" sz="2400" dirty="0">
                <a:latin typeface="Calibri" panose="020F0502020204030204" pitchFamily="34" charset="0"/>
                <a:cs typeface="Calibri" panose="020F0502020204030204" pitchFamily="34" charset="0"/>
              </a:rPr>
              <a:t>– the degree to which a situation either permits or denies a leader the chance to influence the behavior of group members.</a:t>
            </a:r>
          </a:p>
          <a:p>
            <a:pPr lvl="1">
              <a:lnSpc>
                <a:spcPct val="80000"/>
              </a:lnSpc>
            </a:pPr>
            <a:r>
              <a:rPr lang="en-US" sz="2400" dirty="0">
                <a:latin typeface="Calibri" panose="020F0502020204030204" pitchFamily="34" charset="0"/>
                <a:cs typeface="Calibri" panose="020F0502020204030204" pitchFamily="34" charset="0"/>
              </a:rPr>
              <a:t>Leaders member relations – the degree to which followers respect, trust, and like their leader.</a:t>
            </a:r>
          </a:p>
          <a:p>
            <a:pPr lvl="1">
              <a:lnSpc>
                <a:spcPct val="80000"/>
              </a:lnSpc>
            </a:pPr>
            <a:r>
              <a:rPr lang="en-US" sz="2400" dirty="0">
                <a:latin typeface="Calibri" panose="020F0502020204030204" pitchFamily="34" charset="0"/>
                <a:cs typeface="Calibri" panose="020F0502020204030204" pitchFamily="34" charset="0"/>
              </a:rPr>
              <a:t>Task structure – the degree to which the requirements of a subordinate’s tasks are clearly specified.</a:t>
            </a:r>
          </a:p>
          <a:p>
            <a:pPr lvl="1">
              <a:lnSpc>
                <a:spcPct val="80000"/>
              </a:lnSpc>
            </a:pPr>
            <a:r>
              <a:rPr lang="en-US" sz="2400" dirty="0">
                <a:latin typeface="Calibri" panose="020F0502020204030204" pitchFamily="34" charset="0"/>
                <a:cs typeface="Calibri" panose="020F0502020204030204" pitchFamily="34" charset="0"/>
              </a:rPr>
              <a:t>Position power – the degree to which the leaders are able to hire, fire, reward, and punish workers.</a:t>
            </a:r>
          </a:p>
        </p:txBody>
      </p:sp>
    </p:spTree>
    <p:extLst>
      <p:ext uri="{BB962C8B-B14F-4D97-AF65-F5344CB8AC3E}">
        <p14:creationId xmlns:p14="http://schemas.microsoft.com/office/powerpoint/2010/main" val="181314573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CCE2-A6AC-49F1-AB46-D7CD85976974}"/>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Leadership</a:t>
            </a:r>
          </a:p>
        </p:txBody>
      </p:sp>
      <p:sp>
        <p:nvSpPr>
          <p:cNvPr id="3" name="Content Placeholder 2">
            <a:extLst>
              <a:ext uri="{FF2B5EF4-FFF2-40B4-BE49-F238E27FC236}">
                <a16:creationId xmlns:a16="http://schemas.microsoft.com/office/drawing/2014/main" id="{50C19CD2-71CB-4E04-B7E1-56534DB8645E}"/>
              </a:ext>
            </a:extLst>
          </p:cNvPr>
          <p:cNvSpPr>
            <a:spLocks noGrp="1"/>
          </p:cNvSpPr>
          <p:nvPr>
            <p:ph idx="1"/>
          </p:nvPr>
        </p:nvSpPr>
        <p:spPr/>
        <p:txBody>
          <a:bodyPr/>
          <a:lstStyle/>
          <a:p>
            <a:pPr marL="0" indent="0">
              <a:lnSpc>
                <a:spcPct val="70000"/>
              </a:lnSpc>
              <a:buNone/>
            </a:pPr>
            <a:r>
              <a:rPr lang="en-US" sz="2400" dirty="0">
                <a:latin typeface="Calibri" panose="020F0502020204030204" pitchFamily="34" charset="0"/>
                <a:cs typeface="Calibri" panose="020F0502020204030204" pitchFamily="34" charset="0"/>
              </a:rPr>
              <a:t>Adapting leader behavior</a:t>
            </a:r>
          </a:p>
          <a:p>
            <a:pPr marL="0" indent="0">
              <a:lnSpc>
                <a:spcPct val="70000"/>
              </a:lnSpc>
              <a:buNone/>
            </a:pPr>
            <a:endParaRPr lang="en-US" sz="2400" dirty="0">
              <a:latin typeface="Calibri" panose="020F0502020204030204" pitchFamily="34" charset="0"/>
              <a:cs typeface="Calibri" panose="020F0502020204030204" pitchFamily="34" charset="0"/>
            </a:endParaRPr>
          </a:p>
          <a:p>
            <a:pPr lvl="1">
              <a:lnSpc>
                <a:spcPct val="70000"/>
              </a:lnSpc>
            </a:pPr>
            <a:r>
              <a:rPr lang="en-US" sz="2400" b="1" dirty="0">
                <a:latin typeface="Calibri" panose="020F0502020204030204" pitchFamily="34" charset="0"/>
                <a:cs typeface="Calibri" panose="020F0502020204030204" pitchFamily="34" charset="0"/>
              </a:rPr>
              <a:t>Path-goal theory </a:t>
            </a:r>
            <a:r>
              <a:rPr lang="en-US" sz="2400" dirty="0">
                <a:latin typeface="Calibri" panose="020F0502020204030204" pitchFamily="34" charset="0"/>
                <a:cs typeface="Calibri" panose="020F0502020204030204" pitchFamily="34" charset="0"/>
              </a:rPr>
              <a:t>– a leadership theory that leaders can increase subordinate satisfaction and performance by clarifying and clearing the paths to goals and by increasing the number and kinds of rewards available for goal attainment.</a:t>
            </a:r>
          </a:p>
          <a:p>
            <a:endParaRPr lang="en-US" dirty="0"/>
          </a:p>
        </p:txBody>
      </p:sp>
    </p:spTree>
    <p:extLst>
      <p:ext uri="{BB962C8B-B14F-4D97-AF65-F5344CB8AC3E}">
        <p14:creationId xmlns:p14="http://schemas.microsoft.com/office/powerpoint/2010/main" val="154505483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E98B-EB16-4AA0-B4C2-9A6D5C1CCA4D}"/>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Leadership</a:t>
            </a:r>
          </a:p>
        </p:txBody>
      </p:sp>
      <p:sp>
        <p:nvSpPr>
          <p:cNvPr id="3" name="Content Placeholder 2">
            <a:extLst>
              <a:ext uri="{FF2B5EF4-FFF2-40B4-BE49-F238E27FC236}">
                <a16:creationId xmlns:a16="http://schemas.microsoft.com/office/drawing/2014/main" id="{37D47F7D-BFFB-4D67-BC46-041A6CEAFDA2}"/>
              </a:ext>
            </a:extLst>
          </p:cNvPr>
          <p:cNvSpPr>
            <a:spLocks noGrp="1"/>
          </p:cNvSpPr>
          <p:nvPr>
            <p:ph idx="1"/>
          </p:nvPr>
        </p:nvSpPr>
        <p:spPr>
          <a:xfrm>
            <a:off x="444500" y="1441451"/>
            <a:ext cx="8829502" cy="4599912"/>
          </a:xfrm>
        </p:spPr>
        <p:txBody>
          <a:bodyPr/>
          <a:lstStyle/>
          <a:p>
            <a:pPr>
              <a:lnSpc>
                <a:spcPct val="70000"/>
              </a:lnSpc>
            </a:pPr>
            <a:endParaRPr lang="en-US" sz="2400" dirty="0">
              <a:latin typeface="Calibri" panose="020F0502020204030204" pitchFamily="34" charset="0"/>
              <a:cs typeface="Calibri" panose="020F0502020204030204" pitchFamily="34" charset="0"/>
            </a:endParaRPr>
          </a:p>
          <a:p>
            <a:pPr>
              <a:lnSpc>
                <a:spcPct val="70000"/>
              </a:lnSpc>
            </a:pPr>
            <a:r>
              <a:rPr lang="en-US" sz="2400" dirty="0">
                <a:latin typeface="Calibri" panose="020F0502020204030204" pitchFamily="34" charset="0"/>
                <a:cs typeface="Calibri" panose="020F0502020204030204" pitchFamily="34" charset="0"/>
              </a:rPr>
              <a:t>Leadership styles</a:t>
            </a:r>
          </a:p>
          <a:p>
            <a:pPr>
              <a:lnSpc>
                <a:spcPct val="70000"/>
              </a:lnSpc>
            </a:pPr>
            <a:endParaRPr lang="en-US" sz="2400" dirty="0">
              <a:latin typeface="Calibri" panose="020F0502020204030204" pitchFamily="34" charset="0"/>
              <a:cs typeface="Calibri" panose="020F0502020204030204" pitchFamily="34" charset="0"/>
            </a:endParaRPr>
          </a:p>
          <a:p>
            <a:pPr lvl="1">
              <a:lnSpc>
                <a:spcPct val="70000"/>
              </a:lnSpc>
            </a:pPr>
            <a:r>
              <a:rPr lang="en-US" sz="2400" b="1" dirty="0">
                <a:latin typeface="Calibri" panose="020F0502020204030204" pitchFamily="34" charset="0"/>
                <a:cs typeface="Calibri" panose="020F0502020204030204" pitchFamily="34" charset="0"/>
              </a:rPr>
              <a:t>Directive leadership </a:t>
            </a:r>
            <a:r>
              <a:rPr lang="en-US" sz="2400" dirty="0">
                <a:latin typeface="Calibri" panose="020F0502020204030204" pitchFamily="34" charset="0"/>
                <a:cs typeface="Calibri" panose="020F0502020204030204" pitchFamily="34" charset="0"/>
              </a:rPr>
              <a:t>– a leadership style in which the leader lets employees know precisely what is expected of them, gives them specific guidelines for performing tasks, schedules work, sets standards of performance, and makes sure that people follow standard rules and regulations.</a:t>
            </a:r>
          </a:p>
          <a:p>
            <a:pPr marL="457200" lvl="1" indent="0">
              <a:lnSpc>
                <a:spcPct val="70000"/>
              </a:lnSpc>
              <a:buNone/>
            </a:pPr>
            <a:endParaRPr lang="en-US" sz="2400" dirty="0">
              <a:latin typeface="Calibri" panose="020F0502020204030204" pitchFamily="34" charset="0"/>
              <a:cs typeface="Calibri" panose="020F0502020204030204" pitchFamily="34" charset="0"/>
            </a:endParaRPr>
          </a:p>
          <a:p>
            <a:pPr lvl="1">
              <a:lnSpc>
                <a:spcPct val="70000"/>
              </a:lnSpc>
            </a:pPr>
            <a:r>
              <a:rPr lang="en-US" sz="2400" b="1" dirty="0">
                <a:latin typeface="Calibri" panose="020F0502020204030204" pitchFamily="34" charset="0"/>
                <a:cs typeface="Calibri" panose="020F0502020204030204" pitchFamily="34" charset="0"/>
              </a:rPr>
              <a:t>Supportive leadership </a:t>
            </a:r>
            <a:r>
              <a:rPr lang="en-US" sz="2400" dirty="0">
                <a:latin typeface="Calibri" panose="020F0502020204030204" pitchFamily="34" charset="0"/>
                <a:cs typeface="Calibri" panose="020F0502020204030204" pitchFamily="34" charset="0"/>
              </a:rPr>
              <a:t>– style in which the leader is friendly and approachable to employees, shows concern for employees and their welfare, treats them as equals, and creates a friendly climate.</a:t>
            </a:r>
          </a:p>
          <a:p>
            <a:endParaRPr lang="en-US" dirty="0"/>
          </a:p>
        </p:txBody>
      </p:sp>
    </p:spTree>
    <p:extLst>
      <p:ext uri="{BB962C8B-B14F-4D97-AF65-F5344CB8AC3E}">
        <p14:creationId xmlns:p14="http://schemas.microsoft.com/office/powerpoint/2010/main" val="404187404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Leadership</a:t>
            </a:r>
          </a:p>
        </p:txBody>
      </p:sp>
      <p:sp>
        <p:nvSpPr>
          <p:cNvPr id="3" name="Content Placeholder 2"/>
          <p:cNvSpPr>
            <a:spLocks noGrp="1"/>
          </p:cNvSpPr>
          <p:nvPr>
            <p:ph idx="1"/>
          </p:nvPr>
        </p:nvSpPr>
        <p:spPr>
          <a:xfrm>
            <a:off x="933450" y="1511300"/>
            <a:ext cx="8159750" cy="4530062"/>
          </a:xfrm>
        </p:spPr>
        <p:txBody>
          <a:bodyPr anchor="ctr">
            <a:normAutofit/>
          </a:bodyPr>
          <a:lstStyle/>
          <a:p>
            <a:r>
              <a:rPr lang="en-US" sz="2400" dirty="0">
                <a:latin typeface="Calibri" panose="020F0502020204030204" pitchFamily="34" charset="0"/>
                <a:cs typeface="Calibri" panose="020F0502020204030204" pitchFamily="34" charset="0"/>
              </a:rPr>
              <a:t>Leadership styles (continued)</a:t>
            </a:r>
          </a:p>
          <a:p>
            <a:pPr lvl="1"/>
            <a:r>
              <a:rPr lang="en-US" sz="2400" b="1" dirty="0">
                <a:latin typeface="Calibri" panose="020F0502020204030204" pitchFamily="34" charset="0"/>
                <a:cs typeface="Calibri" panose="020F0502020204030204" pitchFamily="34" charset="0"/>
              </a:rPr>
              <a:t>Participative leadership – </a:t>
            </a:r>
            <a:r>
              <a:rPr lang="en-US" sz="2400" dirty="0">
                <a:latin typeface="Calibri" panose="020F0502020204030204" pitchFamily="34" charset="0"/>
                <a:cs typeface="Calibri" panose="020F0502020204030204" pitchFamily="34" charset="0"/>
              </a:rPr>
              <a:t>a leadership style in which the leader consults employees for their suggestions and input before making decisions.</a:t>
            </a:r>
            <a:endParaRPr lang="en-US" sz="2400" b="1" dirty="0">
              <a:latin typeface="Calibri" panose="020F0502020204030204" pitchFamily="34" charset="0"/>
              <a:cs typeface="Calibri" panose="020F0502020204030204" pitchFamily="34" charset="0"/>
            </a:endParaRPr>
          </a:p>
          <a:p>
            <a:pPr lvl="1"/>
            <a:r>
              <a:rPr lang="en-US" sz="2400" b="1" dirty="0">
                <a:latin typeface="Calibri" panose="020F0502020204030204" pitchFamily="34" charset="0"/>
                <a:cs typeface="Calibri" panose="020F0502020204030204" pitchFamily="34" charset="0"/>
              </a:rPr>
              <a:t>Achievement oriented leadership – </a:t>
            </a:r>
            <a:r>
              <a:rPr lang="en-US" sz="2400" dirty="0">
                <a:latin typeface="Calibri" panose="020F0502020204030204" pitchFamily="34" charset="0"/>
                <a:cs typeface="Calibri" panose="020F0502020204030204" pitchFamily="34" charset="0"/>
              </a:rPr>
              <a:t>a leadership style in which the leader sets challenging goals, has high expectations of employees, and displays confidence that employees will assume responsibility and put forth extraordinary effort.</a:t>
            </a:r>
            <a:endParaRPr lang="en-US"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82249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rPr>
              <a:t>Leadership	</a:t>
            </a:r>
          </a:p>
        </p:txBody>
      </p:sp>
      <p:sp>
        <p:nvSpPr>
          <p:cNvPr id="3" name="Content Placeholder 2"/>
          <p:cNvSpPr>
            <a:spLocks noGrp="1"/>
          </p:cNvSpPr>
          <p:nvPr>
            <p:ph idx="1"/>
          </p:nvPr>
        </p:nvSpPr>
        <p:spPr>
          <a:xfrm>
            <a:off x="677334" y="1703389"/>
            <a:ext cx="8596668" cy="3880773"/>
          </a:xfrm>
        </p:spPr>
        <p:txBody>
          <a:bodyPr anchor="ctr">
            <a:normAutofit/>
          </a:bodyPr>
          <a:lstStyle/>
          <a:p>
            <a:r>
              <a:rPr lang="en-US" sz="2400" b="1" dirty="0">
                <a:latin typeface="Calibri" panose="020F0502020204030204" pitchFamily="34" charset="0"/>
                <a:cs typeface="Calibri" panose="020F0502020204030204" pitchFamily="34" charset="0"/>
              </a:rPr>
              <a:t>Visionary leadership</a:t>
            </a:r>
          </a:p>
          <a:p>
            <a:pPr lvl="1"/>
            <a:r>
              <a:rPr lang="en-US" sz="2400" dirty="0">
                <a:latin typeface="Calibri" panose="020F0502020204030204" pitchFamily="34" charset="0"/>
                <a:cs typeface="Calibri" panose="020F0502020204030204" pitchFamily="34" charset="0"/>
              </a:rPr>
              <a:t>Strategic leadership – the ability to anticipate, envision, maintain flexibility, think strategically, and work with others to initiate changes that will create a positive future for an organization.</a:t>
            </a:r>
          </a:p>
          <a:p>
            <a:pPr lvl="1"/>
            <a:r>
              <a:rPr lang="en-US" sz="2400" dirty="0">
                <a:latin typeface="Calibri" panose="020F0502020204030204" pitchFamily="34" charset="0"/>
                <a:cs typeface="Calibri" panose="020F0502020204030204" pitchFamily="34" charset="0"/>
              </a:rPr>
              <a:t>Visionary leadership – leaders that create a positive image of the future that motivates organizational members and provides direction for future planning and goal setting.</a:t>
            </a:r>
          </a:p>
        </p:txBody>
      </p:sp>
    </p:spTree>
    <p:extLst>
      <p:ext uri="{BB962C8B-B14F-4D97-AF65-F5344CB8AC3E}">
        <p14:creationId xmlns:p14="http://schemas.microsoft.com/office/powerpoint/2010/main" val="419611934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76250"/>
            <a:ext cx="8596668" cy="1320800"/>
          </a:xfrm>
        </p:spPr>
        <p:txBody>
          <a:bodyPr>
            <a:normAutofit/>
          </a:bodyPr>
          <a:lstStyle/>
          <a:p>
            <a:pPr algn="ctr"/>
            <a:r>
              <a:rPr lang="en-US" dirty="0">
                <a:solidFill>
                  <a:schemeClr val="accent1"/>
                </a:solidFill>
              </a:rPr>
              <a:t>Leadership</a:t>
            </a:r>
          </a:p>
        </p:txBody>
      </p:sp>
      <p:sp>
        <p:nvSpPr>
          <p:cNvPr id="3" name="Content Placeholder 2"/>
          <p:cNvSpPr>
            <a:spLocks noGrp="1"/>
          </p:cNvSpPr>
          <p:nvPr>
            <p:ph idx="1"/>
          </p:nvPr>
        </p:nvSpPr>
        <p:spPr/>
        <p:txBody>
          <a:bodyPr anchor="ctr">
            <a:normAutofit/>
          </a:bodyPr>
          <a:lstStyle/>
          <a:p>
            <a:r>
              <a:rPr lang="en-US" sz="2400" b="1" dirty="0">
                <a:latin typeface="Calibri" panose="020F0502020204030204" pitchFamily="34" charset="0"/>
                <a:cs typeface="Calibri" panose="020F0502020204030204" pitchFamily="34" charset="0"/>
                <a:hlinkClick r:id="rId2"/>
              </a:rPr>
              <a:t>Charismatic leadership </a:t>
            </a:r>
            <a:r>
              <a:rPr lang="en-US" sz="2400" dirty="0">
                <a:latin typeface="Calibri" panose="020F0502020204030204" pitchFamily="34" charset="0"/>
                <a:cs typeface="Calibri" panose="020F0502020204030204" pitchFamily="34" charset="0"/>
              </a:rPr>
              <a:t>– the behavioral tendencies and personal characteristics of leaders that create an exceptionally strong relationship between them and their followers.</a:t>
            </a:r>
          </a:p>
          <a:p>
            <a:pPr lvl="1"/>
            <a:r>
              <a:rPr lang="en-US" sz="2000" dirty="0">
                <a:latin typeface="Calibri" panose="020F0502020204030204" pitchFamily="34" charset="0"/>
                <a:cs typeface="Calibri" panose="020F0502020204030204" pitchFamily="34" charset="0"/>
              </a:rPr>
              <a:t>Articulate a clear vision for the future that is based on strongly held values and morals</a:t>
            </a:r>
          </a:p>
          <a:p>
            <a:pPr lvl="1"/>
            <a:r>
              <a:rPr lang="en-US" sz="2000" dirty="0">
                <a:latin typeface="Calibri" panose="020F0502020204030204" pitchFamily="34" charset="0"/>
                <a:cs typeface="Calibri" panose="020F0502020204030204" pitchFamily="34" charset="0"/>
              </a:rPr>
              <a:t>Model those values by acting in a way consistent with the vision </a:t>
            </a:r>
          </a:p>
          <a:p>
            <a:pPr lvl="1"/>
            <a:r>
              <a:rPr lang="en-US" sz="2000" dirty="0">
                <a:latin typeface="Calibri" panose="020F0502020204030204" pitchFamily="34" charset="0"/>
                <a:cs typeface="Calibri" panose="020F0502020204030204" pitchFamily="34" charset="0"/>
              </a:rPr>
              <a:t>Communicate high performance expectations to followers</a:t>
            </a:r>
          </a:p>
          <a:p>
            <a:pPr lvl="1"/>
            <a:r>
              <a:rPr lang="en-US" sz="2000" dirty="0">
                <a:latin typeface="Calibri" panose="020F0502020204030204" pitchFamily="34" charset="0"/>
                <a:cs typeface="Calibri" panose="020F0502020204030204" pitchFamily="34" charset="0"/>
              </a:rPr>
              <a:t>Display confidence in followers’ abilities to achieve the vision</a:t>
            </a:r>
          </a:p>
          <a:p>
            <a:pPr marL="0" indent="0">
              <a:buNone/>
            </a:pPr>
            <a:endParaRPr lang="en-US" sz="2400" dirty="0"/>
          </a:p>
        </p:txBody>
      </p:sp>
    </p:spTree>
    <p:extLst>
      <p:ext uri="{BB962C8B-B14F-4D97-AF65-F5344CB8AC3E}">
        <p14:creationId xmlns:p14="http://schemas.microsoft.com/office/powerpoint/2010/main" val="349107095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684" y="255589"/>
            <a:ext cx="8596668" cy="1320800"/>
          </a:xfrm>
        </p:spPr>
        <p:txBody>
          <a:bodyPr>
            <a:normAutofit/>
          </a:bodyPr>
          <a:lstStyle/>
          <a:p>
            <a:pPr algn="ctr"/>
            <a:r>
              <a:rPr lang="en-US" dirty="0">
                <a:solidFill>
                  <a:schemeClr val="accent1"/>
                </a:solidFill>
              </a:rPr>
              <a:t>Leadership</a:t>
            </a:r>
          </a:p>
        </p:txBody>
      </p:sp>
      <p:sp>
        <p:nvSpPr>
          <p:cNvPr id="3" name="Content Placeholder 2"/>
          <p:cNvSpPr>
            <a:spLocks noGrp="1"/>
          </p:cNvSpPr>
          <p:nvPr>
            <p:ph idx="1"/>
          </p:nvPr>
        </p:nvSpPr>
        <p:spPr>
          <a:xfrm>
            <a:off x="474134" y="1339850"/>
            <a:ext cx="8596668" cy="4460213"/>
          </a:xfrm>
        </p:spPr>
        <p:txBody>
          <a:bodyPr anchor="ctr">
            <a:normAutofit/>
          </a:bodyPr>
          <a:lstStyle/>
          <a:p>
            <a:r>
              <a:rPr lang="en-US" sz="2200" b="1" dirty="0"/>
              <a:t>Ethical charismatics </a:t>
            </a:r>
            <a:r>
              <a:rPr lang="en-US" sz="2200" dirty="0"/>
              <a:t>– charismatic leaders who provide developmental opportunities for followers, are open to positive and negative feedback, recognize other’s contributions, share information, and have moral standards that emphasize the larger interests of the group, organization, or society.</a:t>
            </a:r>
            <a:endParaRPr lang="en-US" sz="2200" b="1" dirty="0"/>
          </a:p>
          <a:p>
            <a:r>
              <a:rPr lang="en-US" sz="2200" b="1" dirty="0"/>
              <a:t>Unethical charismatics </a:t>
            </a:r>
            <a:r>
              <a:rPr lang="en-US" sz="2200" dirty="0"/>
              <a:t>– charismatic leaders who control and manipulate followers, do what is best for themselves instead of their organizations, want to hear only positive feedback, share only information that is beneficial to themselves, and have moral standards that put their interests before everyone else’s.</a:t>
            </a:r>
          </a:p>
          <a:p>
            <a:endParaRPr lang="en-US" sz="2200" dirty="0"/>
          </a:p>
        </p:txBody>
      </p:sp>
    </p:spTree>
    <p:extLst>
      <p:ext uri="{BB962C8B-B14F-4D97-AF65-F5344CB8AC3E}">
        <p14:creationId xmlns:p14="http://schemas.microsoft.com/office/powerpoint/2010/main" val="29346978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484" y="156238"/>
            <a:ext cx="8596668" cy="1320800"/>
          </a:xfrm>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Leadership</a:t>
            </a:r>
          </a:p>
        </p:txBody>
      </p:sp>
      <p:sp>
        <p:nvSpPr>
          <p:cNvPr id="3" name="Content Placeholder 2"/>
          <p:cNvSpPr>
            <a:spLocks noGrp="1"/>
          </p:cNvSpPr>
          <p:nvPr>
            <p:ph idx="1"/>
          </p:nvPr>
        </p:nvSpPr>
        <p:spPr>
          <a:xfrm>
            <a:off x="654185" y="1142017"/>
            <a:ext cx="8596668" cy="3880773"/>
          </a:xfrm>
        </p:spPr>
        <p:txBody>
          <a:bodyPr anchor="ctr">
            <a:noAutofit/>
          </a:bodyPr>
          <a:lstStyle/>
          <a:p>
            <a:r>
              <a:rPr lang="en-US" sz="2000" b="1" dirty="0">
                <a:latin typeface="Calibri" panose="020F0502020204030204" pitchFamily="34" charset="0"/>
                <a:cs typeface="Calibri" panose="020F0502020204030204" pitchFamily="34" charset="0"/>
                <a:hlinkClick r:id="rId3"/>
              </a:rPr>
              <a:t>Transformational leadership </a:t>
            </a:r>
            <a:r>
              <a:rPr lang="en-US" sz="2000" dirty="0">
                <a:latin typeface="Calibri" panose="020F0502020204030204" pitchFamily="34" charset="0"/>
                <a:cs typeface="Calibri" panose="020F0502020204030204" pitchFamily="34" charset="0"/>
              </a:rPr>
              <a:t>– leadership that generates awareness and acceptance of a group’s purpose and mission and gets employees to see beyond their own needs and self-interests for the good of the group.</a:t>
            </a:r>
          </a:p>
          <a:p>
            <a:pPr lvl="1"/>
            <a:r>
              <a:rPr lang="en-US" sz="2000" dirty="0">
                <a:latin typeface="Calibri" panose="020F0502020204030204" pitchFamily="34" charset="0"/>
                <a:cs typeface="Calibri" panose="020F0502020204030204" pitchFamily="34" charset="0"/>
              </a:rPr>
              <a:t>They transform organizations by getting their followers to accomplish more than they intended and even more that they thought possible.</a:t>
            </a:r>
          </a:p>
          <a:p>
            <a:pPr lvl="2"/>
            <a:r>
              <a:rPr lang="en-US" sz="2000" dirty="0">
                <a:latin typeface="Calibri" panose="020F0502020204030204" pitchFamily="34" charset="0"/>
                <a:cs typeface="Calibri" panose="020F0502020204030204" pitchFamily="34" charset="0"/>
              </a:rPr>
              <a:t>Idealized influence – serve as a role model</a:t>
            </a:r>
          </a:p>
          <a:p>
            <a:pPr lvl="2"/>
            <a:r>
              <a:rPr lang="en-US" sz="2000" dirty="0">
                <a:latin typeface="Calibri" panose="020F0502020204030204" pitchFamily="34" charset="0"/>
                <a:cs typeface="Calibri" panose="020F0502020204030204" pitchFamily="34" charset="0"/>
              </a:rPr>
              <a:t>Inspirational motivation</a:t>
            </a:r>
          </a:p>
          <a:p>
            <a:pPr lvl="2"/>
            <a:r>
              <a:rPr lang="en-US" sz="2000" dirty="0">
                <a:latin typeface="Calibri" panose="020F0502020204030204" pitchFamily="34" charset="0"/>
                <a:cs typeface="Calibri" panose="020F0502020204030204" pitchFamily="34" charset="0"/>
              </a:rPr>
              <a:t>Intellectual stimulation</a:t>
            </a:r>
          </a:p>
          <a:p>
            <a:pPr lvl="2"/>
            <a:r>
              <a:rPr lang="en-US" sz="2000" dirty="0">
                <a:latin typeface="Calibri" panose="020F0502020204030204" pitchFamily="34" charset="0"/>
                <a:cs typeface="Calibri" panose="020F0502020204030204" pitchFamily="34" charset="0"/>
              </a:rPr>
              <a:t>Individualized consideration –discussing and emphasizing with the needs of individual employees</a:t>
            </a:r>
          </a:p>
        </p:txBody>
      </p:sp>
    </p:spTree>
    <p:extLst>
      <p:ext uri="{BB962C8B-B14F-4D97-AF65-F5344CB8AC3E}">
        <p14:creationId xmlns:p14="http://schemas.microsoft.com/office/powerpoint/2010/main" val="267639306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92238"/>
            <a:ext cx="8596668" cy="1320800"/>
          </a:xfrm>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Leadership</a:t>
            </a:r>
            <a:br>
              <a:rPr lang="en-US" dirty="0">
                <a:solidFill>
                  <a:schemeClr val="accent1"/>
                </a:solidFill>
                <a:latin typeface="Calibri" panose="020F0502020204030204" pitchFamily="34" charset="0"/>
                <a:cs typeface="Calibri" panose="020F0502020204030204" pitchFamily="34" charset="0"/>
              </a:rPr>
            </a:br>
            <a:r>
              <a:rPr lang="en-US" dirty="0">
                <a:solidFill>
                  <a:schemeClr val="accent1"/>
                </a:solidFill>
                <a:latin typeface="Calibri" panose="020F0502020204030204" pitchFamily="34" charset="0"/>
                <a:cs typeface="Calibri" panose="020F0502020204030204" pitchFamily="34" charset="0"/>
              </a:rPr>
              <a:t>Conclusion</a:t>
            </a:r>
          </a:p>
        </p:txBody>
      </p:sp>
      <p:sp>
        <p:nvSpPr>
          <p:cNvPr id="3" name="Content Placeholder 2"/>
          <p:cNvSpPr>
            <a:spLocks noGrp="1"/>
          </p:cNvSpPr>
          <p:nvPr>
            <p:ph idx="1"/>
          </p:nvPr>
        </p:nvSpPr>
        <p:spPr>
          <a:xfrm>
            <a:off x="921600" y="1771200"/>
            <a:ext cx="8352402" cy="4270162"/>
          </a:xfrm>
        </p:spPr>
        <p:txBody>
          <a:bodyPr anchor="ctr">
            <a:normAutofit/>
          </a:bodyPr>
          <a:lstStyle/>
          <a:p>
            <a:r>
              <a:rPr lang="en-US" sz="2400" b="1" dirty="0">
                <a:latin typeface="Calibri" panose="020F0502020204030204" pitchFamily="34" charset="0"/>
                <a:cs typeface="Calibri" panose="020F0502020204030204" pitchFamily="34" charset="0"/>
              </a:rPr>
              <a:t>Transactional leadership </a:t>
            </a:r>
            <a:r>
              <a:rPr lang="en-US" sz="2400" dirty="0">
                <a:latin typeface="Calibri" panose="020F0502020204030204" pitchFamily="34" charset="0"/>
                <a:cs typeface="Calibri" panose="020F0502020204030204" pitchFamily="34" charset="0"/>
              </a:rPr>
              <a:t>– leadership based upon an exchange process in which followers are rewarded for good performance and punished for poor performance.</a:t>
            </a:r>
          </a:p>
          <a:p>
            <a:r>
              <a:rPr lang="en-US" sz="2400" b="1" dirty="0">
                <a:latin typeface="Calibri" panose="020F0502020204030204" pitchFamily="34" charset="0"/>
                <a:cs typeface="Calibri" panose="020F0502020204030204" pitchFamily="34" charset="0"/>
              </a:rPr>
              <a:t>Transformational leaders achieve better overall financial results than transactional leaders.</a:t>
            </a:r>
          </a:p>
          <a:p>
            <a:r>
              <a:rPr lang="en-US" sz="2400" dirty="0">
                <a:latin typeface="Calibri" panose="020F0502020204030204" pitchFamily="34" charset="0"/>
                <a:cs typeface="Calibri" panose="020F0502020204030204" pitchFamily="34" charset="0"/>
                <a:hlinkClick r:id="rId3"/>
              </a:rPr>
              <a:t>Successful leadership </a:t>
            </a: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hlinkClick r:id="rId4"/>
              </a:rPr>
              <a:t>Charisma matters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069397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8ECD2-4F7A-4979-8F8F-CDA43E4AE3F5}"/>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Introduction Exercise</a:t>
            </a:r>
            <a:endParaRPr lang="en-US" dirty="0"/>
          </a:p>
        </p:txBody>
      </p:sp>
      <p:sp>
        <p:nvSpPr>
          <p:cNvPr id="3" name="Content Placeholder 2">
            <a:extLst>
              <a:ext uri="{FF2B5EF4-FFF2-40B4-BE49-F238E27FC236}">
                <a16:creationId xmlns:a16="http://schemas.microsoft.com/office/drawing/2014/main" id="{B2141BAB-597B-44C9-80CA-15369861D1C3}"/>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Identify a good communicator. This person could be a person that you know, a public figure, or a historical figure.</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What specifically makes that person a good communicator?</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hlinkClick r:id="rId3"/>
              </a:rPr>
              <a:t>Examples of good communicators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64439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a:bodyPr>
          <a:lstStyle/>
          <a:p>
            <a:pPr algn="ctr"/>
            <a:r>
              <a:rPr lang="en-US" dirty="0">
                <a:latin typeface="Calibri" panose="020F0502020204030204" pitchFamily="34" charset="0"/>
                <a:cs typeface="Calibri" panose="020F0502020204030204" pitchFamily="34" charset="0"/>
              </a:rPr>
              <a:t>Managing Communication</a:t>
            </a:r>
          </a:p>
        </p:txBody>
      </p:sp>
      <p:sp>
        <p:nvSpPr>
          <p:cNvPr id="3" name="Content Placeholder 2"/>
          <p:cNvSpPr>
            <a:spLocks noGrp="1"/>
          </p:cNvSpPr>
          <p:nvPr>
            <p:ph idx="1"/>
          </p:nvPr>
        </p:nvSpPr>
        <p:spPr>
          <a:xfrm>
            <a:off x="50400" y="2008800"/>
            <a:ext cx="11303400" cy="3920362"/>
          </a:xfrm>
        </p:spPr>
        <p:txBody>
          <a:bodyPr>
            <a:normAutofit/>
          </a:bodyPr>
          <a:lstStyle/>
          <a:p>
            <a:r>
              <a:rPr lang="en-US" sz="2400" b="1" dirty="0">
                <a:latin typeface="Calibri" panose="020F0502020204030204" pitchFamily="34" charset="0"/>
                <a:cs typeface="Calibri" panose="020F0502020204030204" pitchFamily="34" charset="0"/>
              </a:rPr>
              <a:t>Communication</a:t>
            </a:r>
            <a:r>
              <a:rPr lang="en-US" sz="2400" dirty="0">
                <a:latin typeface="Calibri" panose="020F0502020204030204" pitchFamily="34" charset="0"/>
                <a:cs typeface="Calibri" panose="020F0502020204030204" pitchFamily="34" charset="0"/>
              </a:rPr>
              <a:t> – the process of transmitting information from one person to another.</a:t>
            </a:r>
          </a:p>
          <a:p>
            <a:pPr lvl="1"/>
            <a:r>
              <a:rPr lang="en-US" sz="2400" dirty="0">
                <a:latin typeface="Calibri" panose="020F0502020204030204" pitchFamily="34" charset="0"/>
                <a:cs typeface="Calibri" panose="020F0502020204030204" pitchFamily="34" charset="0"/>
              </a:rPr>
              <a:t>A very significant part of effective communication is perception.</a:t>
            </a:r>
          </a:p>
          <a:p>
            <a:pPr lvl="1"/>
            <a:r>
              <a:rPr lang="en-US" sz="2400" dirty="0">
                <a:latin typeface="Calibri" panose="020F0502020204030204" pitchFamily="34" charset="0"/>
                <a:cs typeface="Calibri" panose="020F0502020204030204" pitchFamily="34" charset="0"/>
                <a:hlinkClick r:id="rId3"/>
              </a:rPr>
              <a:t>Ways to improve communications</a:t>
            </a: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Perception</a:t>
            </a:r>
            <a:r>
              <a:rPr lang="en-US" sz="2400" dirty="0">
                <a:latin typeface="Calibri" panose="020F0502020204030204" pitchFamily="34" charset="0"/>
                <a:cs typeface="Calibri" panose="020F0502020204030204" pitchFamily="34" charset="0"/>
              </a:rPr>
              <a:t> – the process by which individuals attend to, organize, interpret, and retain information from their environment.</a:t>
            </a:r>
          </a:p>
          <a:p>
            <a:r>
              <a:rPr lang="en-US" sz="2400" b="1" dirty="0">
                <a:latin typeface="Calibri" panose="020F0502020204030204" pitchFamily="34" charset="0"/>
                <a:cs typeface="Calibri" panose="020F0502020204030204" pitchFamily="34" charset="0"/>
              </a:rPr>
              <a:t>Perceptual filters </a:t>
            </a:r>
            <a:r>
              <a:rPr lang="en-US" sz="2400" dirty="0">
                <a:latin typeface="Calibri" panose="020F0502020204030204" pitchFamily="34" charset="0"/>
                <a:cs typeface="Calibri" panose="020F0502020204030204" pitchFamily="34" charset="0"/>
              </a:rPr>
              <a:t>– the personality, psychology, or experience based differences that influence people to ignore or pay attention to particular stimuli.</a:t>
            </a:r>
          </a:p>
        </p:txBody>
      </p:sp>
    </p:spTree>
    <p:extLst>
      <p:ext uri="{BB962C8B-B14F-4D97-AF65-F5344CB8AC3E}">
        <p14:creationId xmlns:p14="http://schemas.microsoft.com/office/powerpoint/2010/main" val="406478667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a:bodyPr>
          <a:lstStyle/>
          <a:p>
            <a:pPr algn="ctr"/>
            <a:r>
              <a:rPr lang="en-US" dirty="0">
                <a:latin typeface="Calibri" panose="020F0502020204030204" pitchFamily="34" charset="0"/>
                <a:cs typeface="Calibri" panose="020F0502020204030204" pitchFamily="34" charset="0"/>
              </a:rPr>
              <a:t>Managing Communication</a:t>
            </a:r>
          </a:p>
        </p:txBody>
      </p:sp>
      <p:sp>
        <p:nvSpPr>
          <p:cNvPr id="3" name="Content Placeholder 2"/>
          <p:cNvSpPr>
            <a:spLocks noGrp="1"/>
          </p:cNvSpPr>
          <p:nvPr>
            <p:ph idx="1"/>
          </p:nvPr>
        </p:nvSpPr>
        <p:spPr>
          <a:xfrm>
            <a:off x="838200" y="2057400"/>
            <a:ext cx="10515600" cy="3871762"/>
          </a:xfrm>
        </p:spPr>
        <p:txBody>
          <a:bodyPr>
            <a:normAutofit lnSpcReduction="10000"/>
          </a:bodyPr>
          <a:lstStyle/>
          <a:p>
            <a:pPr>
              <a:lnSpc>
                <a:spcPct val="80000"/>
              </a:lnSpc>
            </a:pPr>
            <a:r>
              <a:rPr lang="en-US" sz="2200" dirty="0"/>
              <a:t>Perceptual filters:</a:t>
            </a:r>
          </a:p>
          <a:p>
            <a:pPr>
              <a:lnSpc>
                <a:spcPct val="80000"/>
              </a:lnSpc>
            </a:pPr>
            <a:endParaRPr lang="en-US" sz="2200" dirty="0"/>
          </a:p>
          <a:p>
            <a:pPr lvl="1">
              <a:lnSpc>
                <a:spcPct val="80000"/>
              </a:lnSpc>
            </a:pPr>
            <a:r>
              <a:rPr lang="en-US" sz="2200" dirty="0"/>
              <a:t>Attention – the process of noting or becoming aware of particular stimuli.</a:t>
            </a:r>
          </a:p>
          <a:p>
            <a:pPr lvl="1">
              <a:lnSpc>
                <a:spcPct val="80000"/>
              </a:lnSpc>
            </a:pPr>
            <a:endParaRPr lang="en-US" sz="2200" dirty="0"/>
          </a:p>
          <a:p>
            <a:pPr lvl="1">
              <a:lnSpc>
                <a:spcPct val="80000"/>
              </a:lnSpc>
            </a:pPr>
            <a:r>
              <a:rPr lang="en-US" sz="2200" dirty="0"/>
              <a:t>Organization – the process of incorporating new information onto your existing knowledge.</a:t>
            </a:r>
          </a:p>
          <a:p>
            <a:pPr lvl="1">
              <a:lnSpc>
                <a:spcPct val="80000"/>
              </a:lnSpc>
            </a:pPr>
            <a:endParaRPr lang="en-US" sz="2200" dirty="0"/>
          </a:p>
          <a:p>
            <a:pPr lvl="1">
              <a:lnSpc>
                <a:spcPct val="80000"/>
              </a:lnSpc>
            </a:pPr>
            <a:r>
              <a:rPr lang="en-US" sz="2200" dirty="0"/>
              <a:t>Interpretation – the process of attaching meaning to new knowledge.</a:t>
            </a:r>
          </a:p>
          <a:p>
            <a:pPr lvl="1">
              <a:lnSpc>
                <a:spcPct val="80000"/>
              </a:lnSpc>
            </a:pPr>
            <a:endParaRPr lang="en-US" sz="2200" dirty="0"/>
          </a:p>
          <a:p>
            <a:pPr lvl="1">
              <a:lnSpc>
                <a:spcPct val="80000"/>
              </a:lnSpc>
            </a:pPr>
            <a:r>
              <a:rPr lang="en-US" sz="2200" dirty="0"/>
              <a:t>Retention – the process of remembering interpreted information. Retention affects what we recall and commit to memory.</a:t>
            </a:r>
          </a:p>
          <a:p>
            <a:pPr>
              <a:lnSpc>
                <a:spcPct val="80000"/>
              </a:lnSpc>
            </a:pPr>
            <a:endParaRPr lang="en-US" sz="2200" dirty="0"/>
          </a:p>
          <a:p>
            <a:pPr lvl="1">
              <a:lnSpc>
                <a:spcPct val="80000"/>
              </a:lnSpc>
            </a:pPr>
            <a:endParaRPr lang="en-US" sz="2200" dirty="0"/>
          </a:p>
          <a:p>
            <a:pPr lvl="1">
              <a:lnSpc>
                <a:spcPct val="80000"/>
              </a:lnSpc>
            </a:pPr>
            <a:endParaRPr lang="en-US" sz="2200" dirty="0"/>
          </a:p>
        </p:txBody>
      </p:sp>
    </p:spTree>
    <p:extLst>
      <p:ext uri="{BB962C8B-B14F-4D97-AF65-F5344CB8AC3E}">
        <p14:creationId xmlns:p14="http://schemas.microsoft.com/office/powerpoint/2010/main" val="233408985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fontScale="90000"/>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t>Perception problems</a:t>
            </a:r>
            <a:br>
              <a:rPr lang="en-US" b="1" dirty="0"/>
            </a:b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2059200"/>
            <a:ext cx="11353800" cy="3869962"/>
          </a:xfrm>
        </p:spPr>
        <p:txBody>
          <a:bodyPr>
            <a:normAutofit/>
          </a:bodyPr>
          <a:lstStyle/>
          <a:p>
            <a:r>
              <a:rPr lang="en-US" sz="2400" b="1" dirty="0"/>
              <a:t>Selective perception </a:t>
            </a:r>
            <a:r>
              <a:rPr lang="en-US" sz="2400" dirty="0"/>
              <a:t>– the tendency to notice and accept objects and information consistent with our values, beliefs, and expectations, while ignoring or screening inconsistent information.</a:t>
            </a:r>
          </a:p>
          <a:p>
            <a:endParaRPr lang="en-US" sz="2400" dirty="0"/>
          </a:p>
          <a:p>
            <a:r>
              <a:rPr lang="en-US" sz="2400" b="1" dirty="0"/>
              <a:t>Closure</a:t>
            </a:r>
            <a:r>
              <a:rPr lang="en-US" sz="2400" dirty="0"/>
              <a:t> – the tendency to fill in gaps of missing information by assuming that what we don’t know is consistent with what we already know.</a:t>
            </a:r>
          </a:p>
          <a:p>
            <a:pPr lvl="1"/>
            <a:endParaRPr lang="en-US" dirty="0"/>
          </a:p>
          <a:p>
            <a:endParaRPr lang="en-US" sz="2400" dirty="0"/>
          </a:p>
          <a:p>
            <a:endParaRPr lang="en-US" sz="2400" dirty="0"/>
          </a:p>
        </p:txBody>
      </p:sp>
    </p:spTree>
    <p:extLst>
      <p:ext uri="{BB962C8B-B14F-4D97-AF65-F5344CB8AC3E}">
        <p14:creationId xmlns:p14="http://schemas.microsoft.com/office/powerpoint/2010/main" val="71106830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fontScale="90000"/>
          </a:bodyPr>
          <a:lstStyle/>
          <a:p>
            <a:pPr algn="ctr"/>
            <a:r>
              <a:rPr lang="en-US" dirty="0"/>
              <a:t>Managing Communication</a:t>
            </a:r>
            <a:br>
              <a:rPr lang="en-US" dirty="0"/>
            </a:br>
            <a:r>
              <a:rPr lang="en-US" dirty="0">
                <a:latin typeface="Calibri" panose="020F0502020204030204" pitchFamily="34" charset="0"/>
                <a:cs typeface="Calibri" panose="020F0502020204030204" pitchFamily="34" charset="0"/>
              </a:rPr>
              <a:t>Perceptions of Others</a:t>
            </a:r>
            <a:br>
              <a:rPr lang="en-US" b="1"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a:xfrm>
            <a:off x="103800" y="1957388"/>
            <a:ext cx="10515600" cy="3871762"/>
          </a:xfrm>
        </p:spPr>
        <p:txBody>
          <a:bodyPr>
            <a:noAutofit/>
          </a:bodyPr>
          <a:lstStyle/>
          <a:p>
            <a:pPr lvl="1">
              <a:lnSpc>
                <a:spcPct val="80000"/>
              </a:lnSpc>
            </a:pPr>
            <a:r>
              <a:rPr lang="en-US" sz="2400" b="1" dirty="0">
                <a:latin typeface="Calibri" panose="020F0502020204030204" pitchFamily="34" charset="0"/>
                <a:cs typeface="Calibri" panose="020F0502020204030204" pitchFamily="34" charset="0"/>
              </a:rPr>
              <a:t>Attribution theory </a:t>
            </a:r>
            <a:r>
              <a:rPr lang="en-US" sz="2400" dirty="0">
                <a:latin typeface="Calibri" panose="020F0502020204030204" pitchFamily="34" charset="0"/>
                <a:cs typeface="Calibri" panose="020F0502020204030204" pitchFamily="34" charset="0"/>
              </a:rPr>
              <a:t>– the theory that we all have a basic need to understand and explain the causes of other peoples behavior.</a:t>
            </a:r>
          </a:p>
          <a:p>
            <a:pPr lvl="1">
              <a:lnSpc>
                <a:spcPct val="80000"/>
              </a:lnSpc>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Defensive bias </a:t>
            </a:r>
            <a:r>
              <a:rPr lang="en-US" sz="2400" dirty="0">
                <a:latin typeface="Calibri" panose="020F0502020204030204" pitchFamily="34" charset="0"/>
                <a:cs typeface="Calibri" panose="020F0502020204030204" pitchFamily="34" charset="0"/>
              </a:rPr>
              <a:t>– the tendency for people to perceive themselves as personally and situationally similar to someone who is having difficulty or trouble.</a:t>
            </a:r>
          </a:p>
          <a:p>
            <a:pPr marL="457200" lvl="1" indent="0">
              <a:lnSpc>
                <a:spcPct val="80000"/>
              </a:lnSpc>
              <a:buNone/>
            </a:pPr>
            <a:endParaRPr lang="en-US" sz="2400" dirty="0">
              <a:latin typeface="Calibri" panose="020F0502020204030204" pitchFamily="34" charset="0"/>
              <a:cs typeface="Calibri" panose="020F0502020204030204" pitchFamily="34" charset="0"/>
            </a:endParaRPr>
          </a:p>
          <a:p>
            <a:pPr lvl="1">
              <a:lnSpc>
                <a:spcPct val="80000"/>
              </a:lnSpc>
            </a:pPr>
            <a:r>
              <a:rPr lang="en-US" sz="2400" b="1" dirty="0">
                <a:latin typeface="Calibri" panose="020F0502020204030204" pitchFamily="34" charset="0"/>
                <a:cs typeface="Calibri" panose="020F0502020204030204" pitchFamily="34" charset="0"/>
              </a:rPr>
              <a:t>Fundamental attribution error </a:t>
            </a:r>
            <a:r>
              <a:rPr lang="en-US" sz="2400" dirty="0">
                <a:latin typeface="Calibri" panose="020F0502020204030204" pitchFamily="34" charset="0"/>
                <a:cs typeface="Calibri" panose="020F0502020204030204" pitchFamily="34" charset="0"/>
              </a:rPr>
              <a:t>– the tendency to ignore external causes of behavior and to attribute other people’s actions to internal causes.</a:t>
            </a:r>
          </a:p>
        </p:txBody>
      </p:sp>
    </p:spTree>
    <p:extLst>
      <p:ext uri="{BB962C8B-B14F-4D97-AF65-F5344CB8AC3E}">
        <p14:creationId xmlns:p14="http://schemas.microsoft.com/office/powerpoint/2010/main" val="881100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a:bodyPr>
          <a:lstStyle/>
          <a:p>
            <a:pPr algn="ctr"/>
            <a:r>
              <a:rPr lang="en-US" dirty="0">
                <a:latin typeface="Calibri" panose="020F0502020204030204" pitchFamily="34" charset="0"/>
                <a:cs typeface="Calibri" panose="020F0502020204030204" pitchFamily="34" charset="0"/>
              </a:rPr>
              <a:t>Managing Communication</a:t>
            </a:r>
          </a:p>
        </p:txBody>
      </p:sp>
      <p:sp>
        <p:nvSpPr>
          <p:cNvPr id="3" name="Content Placeholder 2"/>
          <p:cNvSpPr>
            <a:spLocks noGrp="1"/>
          </p:cNvSpPr>
          <p:nvPr>
            <p:ph idx="1"/>
          </p:nvPr>
        </p:nvSpPr>
        <p:spPr>
          <a:xfrm>
            <a:off x="158400" y="1886400"/>
            <a:ext cx="10389000" cy="3942750"/>
          </a:xfrm>
        </p:spPr>
        <p:txBody>
          <a:bodyPr>
            <a:normAutofit/>
          </a:bodyPr>
          <a:lstStyle/>
          <a:p>
            <a:r>
              <a:rPr lang="en-US" sz="2400" b="1" dirty="0">
                <a:latin typeface="Calibri" panose="020F0502020204030204" pitchFamily="34" charset="0"/>
                <a:cs typeface="Calibri" panose="020F0502020204030204" pitchFamily="34" charset="0"/>
              </a:rPr>
              <a:t>Self serving bias </a:t>
            </a:r>
            <a:r>
              <a:rPr lang="en-US" sz="2400" dirty="0">
                <a:latin typeface="Calibri" panose="020F0502020204030204" pitchFamily="34" charset="0"/>
                <a:cs typeface="Calibri" panose="020F0502020204030204" pitchFamily="34" charset="0"/>
              </a:rPr>
              <a:t>– the tendency to overestimate our value by attributing success to ourselves (internal causes) and attributing failures to other causes or the environment (external causes).</a:t>
            </a:r>
          </a:p>
          <a:p>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People have a need to maintain a positive self-image.</a:t>
            </a:r>
          </a:p>
          <a:p>
            <a:pPr lvl="1"/>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People can become defensive when managerial communication threatens their positive self-image.</a:t>
            </a:r>
          </a:p>
          <a:p>
            <a:pPr lvl="1"/>
            <a:endParaRPr lang="en-US" dirty="0"/>
          </a:p>
        </p:txBody>
      </p:sp>
    </p:spTree>
    <p:extLst>
      <p:ext uri="{BB962C8B-B14F-4D97-AF65-F5344CB8AC3E}">
        <p14:creationId xmlns:p14="http://schemas.microsoft.com/office/powerpoint/2010/main" val="61655825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fontScale="90000"/>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Kinds of Communication - Summary</a:t>
            </a:r>
            <a:br>
              <a:rPr lang="en-US" b="1" dirty="0">
                <a:latin typeface="Calibri" panose="020F0502020204030204" pitchFamily="34" charset="0"/>
                <a:cs typeface="Calibri" panose="020F0502020204030204" pitchFamily="34" charset="0"/>
              </a:rPr>
            </a:br>
            <a:endParaRPr lang="en-US" dirty="0"/>
          </a:p>
        </p:txBody>
      </p:sp>
      <p:sp>
        <p:nvSpPr>
          <p:cNvPr id="3" name="Content Placeholder 2"/>
          <p:cNvSpPr>
            <a:spLocks noGrp="1"/>
          </p:cNvSpPr>
          <p:nvPr>
            <p:ph idx="1"/>
          </p:nvPr>
        </p:nvSpPr>
        <p:spPr>
          <a:xfrm>
            <a:off x="838200" y="2057400"/>
            <a:ext cx="10515600" cy="3871762"/>
          </a:xfrm>
        </p:spPr>
        <p:txBody>
          <a:bodyPr>
            <a:normAutofit/>
          </a:bodyPr>
          <a:lstStyle/>
          <a:p>
            <a:pPr lvl="1"/>
            <a:r>
              <a:rPr lang="en-US" sz="2400" dirty="0">
                <a:latin typeface="Calibri" panose="020F0502020204030204" pitchFamily="34" charset="0"/>
                <a:cs typeface="Calibri" panose="020F0502020204030204" pitchFamily="34" charset="0"/>
              </a:rPr>
              <a:t>The Communications process</a:t>
            </a:r>
          </a:p>
          <a:p>
            <a:pPr lvl="1"/>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Formal Communications channels</a:t>
            </a:r>
          </a:p>
          <a:p>
            <a:pPr lvl="1"/>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Coaching and Counseling (one-on-one communication)</a:t>
            </a:r>
          </a:p>
          <a:p>
            <a:pPr lvl="1"/>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Non-verbal communication</a:t>
            </a:r>
          </a:p>
          <a:p>
            <a:pPr lvl="1"/>
            <a:endParaRPr lang="en-US" dirty="0"/>
          </a:p>
        </p:txBody>
      </p:sp>
    </p:spTree>
    <p:extLst>
      <p:ext uri="{BB962C8B-B14F-4D97-AF65-F5344CB8AC3E}">
        <p14:creationId xmlns:p14="http://schemas.microsoft.com/office/powerpoint/2010/main" val="110641207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fontScale="90000"/>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The Communications Process</a:t>
            </a:r>
            <a:br>
              <a:rPr lang="en-US" b="1"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0" y="2254401"/>
            <a:ext cx="11353800" cy="3971774"/>
          </a:xfrm>
        </p:spPr>
        <p:txBody>
          <a:bodyPr>
            <a:noAutofit/>
          </a:bodyPr>
          <a:lstStyle/>
          <a:p>
            <a:pPr lvl="1">
              <a:lnSpc>
                <a:spcPct val="80000"/>
              </a:lnSpc>
            </a:pPr>
            <a:r>
              <a:rPr lang="en-US" sz="2400" b="1" dirty="0">
                <a:latin typeface="Calibri" panose="020F0502020204030204" pitchFamily="34" charset="0"/>
                <a:cs typeface="Calibri" panose="020F0502020204030204" pitchFamily="34" charset="0"/>
              </a:rPr>
              <a:t>Encoding</a:t>
            </a:r>
            <a:r>
              <a:rPr lang="en-US" sz="2400" dirty="0">
                <a:latin typeface="Calibri" panose="020F0502020204030204" pitchFamily="34" charset="0"/>
                <a:cs typeface="Calibri" panose="020F0502020204030204" pitchFamily="34" charset="0"/>
              </a:rPr>
              <a:t> – putting a message into a written, verbal, or symbolic form that can be recognized and understood by the receiver.</a:t>
            </a:r>
          </a:p>
          <a:p>
            <a:pPr lvl="1">
              <a:lnSpc>
                <a:spcPct val="80000"/>
              </a:lnSpc>
            </a:pPr>
            <a:r>
              <a:rPr lang="en-US" sz="2400" b="1" dirty="0">
                <a:latin typeface="Calibri" panose="020F0502020204030204" pitchFamily="34" charset="0"/>
                <a:cs typeface="Calibri" panose="020F0502020204030204" pitchFamily="34" charset="0"/>
              </a:rPr>
              <a:t>Decoding</a:t>
            </a:r>
            <a:r>
              <a:rPr lang="en-US" sz="2400" dirty="0">
                <a:latin typeface="Calibri" panose="020F0502020204030204" pitchFamily="34" charset="0"/>
                <a:cs typeface="Calibri" panose="020F0502020204030204" pitchFamily="34" charset="0"/>
              </a:rPr>
              <a:t> – the process by the receiver translates the written, verbal, or symbolic form of a message into an understood message.</a:t>
            </a:r>
          </a:p>
          <a:p>
            <a:pPr lvl="1">
              <a:lnSpc>
                <a:spcPct val="80000"/>
              </a:lnSpc>
            </a:pPr>
            <a:r>
              <a:rPr lang="en-US" sz="2400" b="1" dirty="0">
                <a:latin typeface="Calibri" panose="020F0502020204030204" pitchFamily="34" charset="0"/>
                <a:cs typeface="Calibri" panose="020F0502020204030204" pitchFamily="34" charset="0"/>
              </a:rPr>
              <a:t>Feedback to sender </a:t>
            </a:r>
            <a:r>
              <a:rPr lang="en-US" sz="2400" dirty="0">
                <a:latin typeface="Calibri" panose="020F0502020204030204" pitchFamily="34" charset="0"/>
                <a:cs typeface="Calibri" panose="020F0502020204030204" pitchFamily="34" charset="0"/>
              </a:rPr>
              <a:t>– a return message to the sender that indicates the receiver’s understanding of the message</a:t>
            </a:r>
          </a:p>
          <a:p>
            <a:pPr lvl="1">
              <a:lnSpc>
                <a:spcPct val="80000"/>
              </a:lnSpc>
            </a:pPr>
            <a:r>
              <a:rPr lang="en-US" sz="2400" b="1" dirty="0">
                <a:latin typeface="Calibri" panose="020F0502020204030204" pitchFamily="34" charset="0"/>
                <a:cs typeface="Calibri" panose="020F0502020204030204" pitchFamily="34" charset="0"/>
              </a:rPr>
              <a:t>Noise</a:t>
            </a:r>
            <a:r>
              <a:rPr lang="en-US" sz="2400" dirty="0">
                <a:latin typeface="Calibri" panose="020F0502020204030204" pitchFamily="34" charset="0"/>
                <a:cs typeface="Calibri" panose="020F0502020204030204" pitchFamily="34" charset="0"/>
              </a:rPr>
              <a:t>- anything that interferes with the transmission of the intended message.</a:t>
            </a:r>
          </a:p>
          <a:p>
            <a:pPr lvl="1">
              <a:lnSpc>
                <a:spcPct val="80000"/>
              </a:lnSpc>
            </a:pPr>
            <a:r>
              <a:rPr lang="en-US" sz="2400" b="1" dirty="0">
                <a:latin typeface="Calibri" panose="020F0502020204030204" pitchFamily="34" charset="0"/>
                <a:cs typeface="Calibri" panose="020F0502020204030204" pitchFamily="34" charset="0"/>
              </a:rPr>
              <a:t>Jargon</a:t>
            </a:r>
            <a:r>
              <a:rPr lang="en-US" sz="2400" dirty="0">
                <a:latin typeface="Calibri" panose="020F0502020204030204" pitchFamily="34" charset="0"/>
                <a:cs typeface="Calibri" panose="020F0502020204030204" pitchFamily="34" charset="0"/>
              </a:rPr>
              <a:t> – vocabulary particular to a profession or group that interferes with communication in the workplace. (downsizing, drilling down, restructuring)</a:t>
            </a:r>
          </a:p>
        </p:txBody>
      </p:sp>
    </p:spTree>
    <p:extLst>
      <p:ext uri="{BB962C8B-B14F-4D97-AF65-F5344CB8AC3E}">
        <p14:creationId xmlns:p14="http://schemas.microsoft.com/office/powerpoint/2010/main" val="371442718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a:bodyPr>
          <a:lstStyle/>
          <a:p>
            <a:pPr algn="ctr"/>
            <a:r>
              <a:rPr lang="en-US" dirty="0">
                <a:latin typeface="Calibri" panose="020F0502020204030204" pitchFamily="34" charset="0"/>
                <a:cs typeface="Calibri" panose="020F0502020204030204" pitchFamily="34" charset="0"/>
              </a:rPr>
              <a:t>Managing Communication</a:t>
            </a:r>
          </a:p>
        </p:txBody>
      </p:sp>
      <p:sp>
        <p:nvSpPr>
          <p:cNvPr id="3" name="Content Placeholder 2"/>
          <p:cNvSpPr>
            <a:spLocks noGrp="1"/>
          </p:cNvSpPr>
          <p:nvPr>
            <p:ph idx="1"/>
          </p:nvPr>
        </p:nvSpPr>
        <p:spPr>
          <a:xfrm>
            <a:off x="838200" y="2057400"/>
            <a:ext cx="10515600" cy="3871762"/>
          </a:xfrm>
        </p:spPr>
        <p:txBody>
          <a:bodyPr>
            <a:noAutofit/>
          </a:bodyPr>
          <a:lstStyle/>
          <a:p>
            <a:pPr>
              <a:lnSpc>
                <a:spcPct val="80000"/>
              </a:lnSpc>
            </a:pPr>
            <a:r>
              <a:rPr lang="en-US" sz="2400" b="1" dirty="0">
                <a:latin typeface="Calibri" panose="020F0502020204030204" pitchFamily="34" charset="0"/>
                <a:cs typeface="Calibri" panose="020F0502020204030204" pitchFamily="34" charset="0"/>
              </a:rPr>
              <a:t>Formal Communications Channel </a:t>
            </a:r>
            <a:r>
              <a:rPr lang="en-US" sz="2400" dirty="0">
                <a:latin typeface="Calibri" panose="020F0502020204030204" pitchFamily="34" charset="0"/>
                <a:cs typeface="Calibri" panose="020F0502020204030204" pitchFamily="34" charset="0"/>
              </a:rPr>
              <a:t>– the system of official channels that carry organizationally approved messages and information.</a:t>
            </a:r>
          </a:p>
          <a:p>
            <a:pPr lvl="1">
              <a:lnSpc>
                <a:spcPct val="80000"/>
              </a:lnSpc>
            </a:pPr>
            <a:r>
              <a:rPr lang="en-US" sz="2400" dirty="0">
                <a:latin typeface="Calibri" panose="020F0502020204030204" pitchFamily="34" charset="0"/>
                <a:cs typeface="Calibri" panose="020F0502020204030204" pitchFamily="34" charset="0"/>
              </a:rPr>
              <a:t>Downward communications – flows from higher to lower levels in an organization</a:t>
            </a:r>
          </a:p>
          <a:p>
            <a:pPr lvl="1">
              <a:lnSpc>
                <a:spcPct val="80000"/>
              </a:lnSpc>
            </a:pPr>
            <a:endParaRPr lang="en-US" sz="2400" dirty="0">
              <a:latin typeface="Calibri" panose="020F0502020204030204" pitchFamily="34" charset="0"/>
              <a:cs typeface="Calibri" panose="020F0502020204030204" pitchFamily="34" charset="0"/>
            </a:endParaRPr>
          </a:p>
          <a:p>
            <a:pPr lvl="1">
              <a:lnSpc>
                <a:spcPct val="80000"/>
              </a:lnSpc>
            </a:pPr>
            <a:r>
              <a:rPr lang="en-US" sz="2400" dirty="0">
                <a:latin typeface="Calibri" panose="020F0502020204030204" pitchFamily="34" charset="0"/>
                <a:cs typeface="Calibri" panose="020F0502020204030204" pitchFamily="34" charset="0"/>
              </a:rPr>
              <a:t>Upward communications – flows from lower to higher levels in an organization</a:t>
            </a:r>
          </a:p>
          <a:p>
            <a:pPr marL="457200" lvl="1" indent="0">
              <a:lnSpc>
                <a:spcPct val="80000"/>
              </a:lnSpc>
              <a:buNone/>
            </a:pPr>
            <a:endParaRPr lang="en-US" sz="2400" dirty="0">
              <a:latin typeface="Calibri" panose="020F0502020204030204" pitchFamily="34" charset="0"/>
              <a:cs typeface="Calibri" panose="020F0502020204030204" pitchFamily="34" charset="0"/>
            </a:endParaRPr>
          </a:p>
          <a:p>
            <a:pPr lvl="1">
              <a:lnSpc>
                <a:spcPct val="80000"/>
              </a:lnSpc>
            </a:pPr>
            <a:r>
              <a:rPr lang="en-US" sz="2400" dirty="0">
                <a:latin typeface="Calibri" panose="020F0502020204030204" pitchFamily="34" charset="0"/>
                <a:cs typeface="Calibri" panose="020F0502020204030204" pitchFamily="34" charset="0"/>
              </a:rPr>
              <a:t>Horizontal communications – flows among managers and workers who are the same level in an organization</a:t>
            </a:r>
          </a:p>
        </p:txBody>
      </p:sp>
    </p:spTree>
    <p:extLst>
      <p:ext uri="{BB962C8B-B14F-4D97-AF65-F5344CB8AC3E}">
        <p14:creationId xmlns:p14="http://schemas.microsoft.com/office/powerpoint/2010/main" val="394770963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fontScale="90000"/>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t>Informal Communication Channels (grapevine)</a:t>
            </a:r>
            <a:br>
              <a:rPr lang="en-US" dirty="0"/>
            </a:b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7600" y="2088000"/>
            <a:ext cx="11296200" cy="3841162"/>
          </a:xfrm>
        </p:spPr>
        <p:txBody>
          <a:bodyPr>
            <a:normAutofit/>
          </a:bodyPr>
          <a:lstStyle/>
          <a:p>
            <a:pPr lvl="1">
              <a:lnSpc>
                <a:spcPct val="70000"/>
              </a:lnSpc>
            </a:pPr>
            <a:r>
              <a:rPr lang="en-US" sz="2400" dirty="0">
                <a:latin typeface="Calibri" panose="020F0502020204030204" pitchFamily="34" charset="0"/>
                <a:cs typeface="Calibri" panose="020F0502020204030204" pitchFamily="34" charset="0"/>
              </a:rPr>
              <a:t>The transmission of messages from employee to employee outside of formal communications channels</a:t>
            </a:r>
          </a:p>
          <a:p>
            <a:pPr lvl="1">
              <a:lnSpc>
                <a:spcPct val="70000"/>
              </a:lnSpc>
            </a:pPr>
            <a:r>
              <a:rPr lang="en-US" sz="2400" dirty="0">
                <a:latin typeface="Calibri" panose="020F0502020204030204" pitchFamily="34" charset="0"/>
                <a:cs typeface="Calibri" panose="020F0502020204030204" pitchFamily="34" charset="0"/>
              </a:rPr>
              <a:t>Studies show that </a:t>
            </a:r>
            <a:r>
              <a:rPr lang="en-US" sz="2400" i="1" dirty="0">
                <a:latin typeface="Calibri" panose="020F0502020204030204" pitchFamily="34" charset="0"/>
                <a:cs typeface="Calibri" panose="020F0502020204030204" pitchFamily="34" charset="0"/>
              </a:rPr>
              <a:t>grapevines are highly accurate sources of information</a:t>
            </a:r>
          </a:p>
          <a:p>
            <a:pPr lvl="2">
              <a:lnSpc>
                <a:spcPct val="70000"/>
              </a:lnSpc>
            </a:pPr>
            <a:r>
              <a:rPr lang="en-US" sz="2400" dirty="0">
                <a:latin typeface="Calibri" panose="020F0502020204030204" pitchFamily="34" charset="0"/>
                <a:cs typeface="Calibri" panose="020F0502020204030204" pitchFamily="34" charset="0"/>
              </a:rPr>
              <a:t>Because the information is “juicy” and timely and interesting it spreads rapidly</a:t>
            </a:r>
          </a:p>
          <a:p>
            <a:pPr lvl="2">
              <a:lnSpc>
                <a:spcPct val="70000"/>
              </a:lnSpc>
            </a:pPr>
            <a:r>
              <a:rPr lang="en-US" sz="2400" dirty="0">
                <a:latin typeface="Calibri" panose="020F0502020204030204" pitchFamily="34" charset="0"/>
                <a:cs typeface="Calibri" panose="020F0502020204030204" pitchFamily="34" charset="0"/>
              </a:rPr>
              <a:t>Typically spread by face to face conversations which can reduce misunderstandings and increase accuracy</a:t>
            </a:r>
          </a:p>
          <a:p>
            <a:pPr lvl="2">
              <a:lnSpc>
                <a:spcPct val="70000"/>
              </a:lnSpc>
            </a:pPr>
            <a:r>
              <a:rPr lang="en-US" sz="2400" dirty="0">
                <a:latin typeface="Calibri" panose="020F0502020204030204" pitchFamily="34" charset="0"/>
                <a:cs typeface="Calibri" panose="020F0502020204030204" pitchFamily="34" charset="0"/>
              </a:rPr>
              <a:t>Most information in a company moves through the grapevine rather than through formal communications channels.</a:t>
            </a:r>
          </a:p>
          <a:p>
            <a:pPr lvl="1">
              <a:lnSpc>
                <a:spcPct val="70000"/>
              </a:lnSpc>
            </a:pPr>
            <a:r>
              <a:rPr lang="en-US" sz="2400" dirty="0">
                <a:latin typeface="Calibri" panose="020F0502020204030204" pitchFamily="34" charset="0"/>
                <a:cs typeface="Calibri" panose="020F0502020204030204" pitchFamily="34" charset="0"/>
              </a:rPr>
              <a:t>Managers should embrace the grapevine and keep employees informed. Also, it can be a valuable source of information to managers.</a:t>
            </a:r>
          </a:p>
          <a:p>
            <a:pPr lvl="1">
              <a:lnSpc>
                <a:spcPct val="70000"/>
              </a:lnSpc>
            </a:pPr>
            <a:endParaRPr lang="en-US" sz="2200" dirty="0"/>
          </a:p>
          <a:p>
            <a:pPr marL="914400" lvl="2" indent="0">
              <a:lnSpc>
                <a:spcPct val="70000"/>
              </a:lnSpc>
              <a:buNone/>
            </a:pPr>
            <a:endParaRPr lang="en-US" sz="2200" dirty="0"/>
          </a:p>
          <a:p>
            <a:pPr lvl="2">
              <a:lnSpc>
                <a:spcPct val="70000"/>
              </a:lnSpc>
            </a:pPr>
            <a:endParaRPr lang="en-US" sz="2200" dirty="0"/>
          </a:p>
          <a:p>
            <a:pPr>
              <a:lnSpc>
                <a:spcPct val="70000"/>
              </a:lnSpc>
            </a:pPr>
            <a:endParaRPr lang="en-US" sz="2200" dirty="0"/>
          </a:p>
        </p:txBody>
      </p:sp>
    </p:spTree>
    <p:extLst>
      <p:ext uri="{BB962C8B-B14F-4D97-AF65-F5344CB8AC3E}">
        <p14:creationId xmlns:p14="http://schemas.microsoft.com/office/powerpoint/2010/main" val="324691768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BD1D8-F23B-4665-A4D7-D7AB166F47B9}"/>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Communication</a:t>
            </a:r>
            <a:endParaRPr lang="en-US" dirty="0"/>
          </a:p>
        </p:txBody>
      </p:sp>
      <p:sp>
        <p:nvSpPr>
          <p:cNvPr id="3" name="Content Placeholder 2">
            <a:extLst>
              <a:ext uri="{FF2B5EF4-FFF2-40B4-BE49-F238E27FC236}">
                <a16:creationId xmlns:a16="http://schemas.microsoft.com/office/drawing/2014/main" id="{02365F24-7C67-4793-9EE3-1A77C7B218E7}"/>
              </a:ext>
            </a:extLst>
          </p:cNvPr>
          <p:cNvSpPr>
            <a:spLocks noGrp="1"/>
          </p:cNvSpPr>
          <p:nvPr>
            <p:ph idx="1"/>
          </p:nvPr>
        </p:nvSpPr>
        <p:spPr/>
        <p:txBody>
          <a:bodyPr>
            <a:normAutofit lnSpcReduction="10000"/>
          </a:bodyPr>
          <a:lstStyle/>
          <a:p>
            <a:r>
              <a:rPr lang="en-US" sz="2400" dirty="0">
                <a:latin typeface="Calibri" panose="020F0502020204030204" pitchFamily="34" charset="0"/>
                <a:cs typeface="Calibri" panose="020F0502020204030204" pitchFamily="34" charset="0"/>
              </a:rPr>
              <a:t>What is the most effective way to communicate the following?</a:t>
            </a:r>
          </a:p>
          <a:p>
            <a:r>
              <a:rPr lang="en-US" sz="2400" dirty="0">
                <a:latin typeface="Calibri" panose="020F0502020204030204" pitchFamily="34" charset="0"/>
                <a:cs typeface="Calibri" panose="020F0502020204030204" pitchFamily="34" charset="0"/>
              </a:rPr>
              <a:t>Why?</a:t>
            </a:r>
          </a:p>
          <a:p>
            <a:pPr lvl="1"/>
            <a:r>
              <a:rPr lang="en-US" sz="2200" dirty="0">
                <a:latin typeface="Calibri" panose="020F0502020204030204" pitchFamily="34" charset="0"/>
                <a:cs typeface="Calibri" panose="020F0502020204030204" pitchFamily="34" charset="0"/>
              </a:rPr>
              <a:t>Specific work / task assignments?</a:t>
            </a:r>
          </a:p>
          <a:p>
            <a:pPr lvl="1"/>
            <a:r>
              <a:rPr lang="en-US" sz="2200" dirty="0">
                <a:latin typeface="Calibri" panose="020F0502020204030204" pitchFamily="34" charset="0"/>
                <a:cs typeface="Calibri" panose="020F0502020204030204" pitchFamily="34" charset="0"/>
              </a:rPr>
              <a:t>Dress code, code of conduct?</a:t>
            </a:r>
          </a:p>
          <a:p>
            <a:pPr lvl="1"/>
            <a:r>
              <a:rPr lang="en-US" sz="2200" dirty="0">
                <a:latin typeface="Calibri" panose="020F0502020204030204" pitchFamily="34" charset="0"/>
                <a:cs typeface="Calibri" panose="020F0502020204030204" pitchFamily="34" charset="0"/>
              </a:rPr>
              <a:t>Important life event such as engagement, divorce, pregnancy?</a:t>
            </a:r>
          </a:p>
          <a:p>
            <a:pPr lvl="1"/>
            <a:r>
              <a:rPr lang="en-US" sz="2200" dirty="0">
                <a:latin typeface="Calibri" panose="020F0502020204030204" pitchFamily="34" charset="0"/>
                <a:cs typeface="Calibri" panose="020F0502020204030204" pitchFamily="34" charset="0"/>
              </a:rPr>
              <a:t>Employee termination?</a:t>
            </a:r>
          </a:p>
          <a:p>
            <a:pPr lvl="1"/>
            <a:r>
              <a:rPr lang="en-US" sz="2200" dirty="0">
                <a:latin typeface="Calibri" panose="020F0502020204030204" pitchFamily="34" charset="0"/>
                <a:cs typeface="Calibri" panose="020F0502020204030204" pitchFamily="34" charset="0"/>
              </a:rPr>
              <a:t>Quarterly earnings?</a:t>
            </a:r>
          </a:p>
          <a:p>
            <a:pPr lvl="1"/>
            <a:r>
              <a:rPr lang="en-US" sz="2200" dirty="0">
                <a:latin typeface="Calibri" panose="020F0502020204030204" pitchFamily="34" charset="0"/>
                <a:cs typeface="Calibri" panose="020F0502020204030204" pitchFamily="34" charset="0"/>
              </a:rPr>
              <a:t>Customer complaints?</a:t>
            </a:r>
          </a:p>
          <a:p>
            <a:pPr lvl="1"/>
            <a:r>
              <a:rPr lang="en-US" sz="2200" dirty="0">
                <a:latin typeface="Calibri" panose="020F0502020204030204" pitchFamily="34" charset="0"/>
                <a:cs typeface="Calibri" panose="020F0502020204030204" pitchFamily="34" charset="0"/>
              </a:rPr>
              <a:t>Employee training?</a:t>
            </a:r>
          </a:p>
          <a:p>
            <a:pPr lvl="1"/>
            <a:endParaRPr lang="en-US" sz="2200" dirty="0">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212396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a:bodyPr>
          <a:lstStyle/>
          <a:p>
            <a:pPr algn="ctr"/>
            <a:r>
              <a:rPr lang="en-US" dirty="0">
                <a:latin typeface="Calibri" panose="020F0502020204030204" pitchFamily="34" charset="0"/>
                <a:cs typeface="Calibri" panose="020F0502020204030204" pitchFamily="34" charset="0"/>
              </a:rPr>
              <a:t>Managing Communication</a:t>
            </a:r>
          </a:p>
        </p:txBody>
      </p:sp>
      <p:sp>
        <p:nvSpPr>
          <p:cNvPr id="3" name="Content Placeholder 2"/>
          <p:cNvSpPr>
            <a:spLocks noGrp="1"/>
          </p:cNvSpPr>
          <p:nvPr>
            <p:ph idx="1"/>
          </p:nvPr>
        </p:nvSpPr>
        <p:spPr>
          <a:xfrm>
            <a:off x="838200" y="2057400"/>
            <a:ext cx="10515600" cy="3871762"/>
          </a:xfrm>
        </p:spPr>
        <p:txBody>
          <a:bodyPr>
            <a:normAutofit fontScale="92500" lnSpcReduction="10000"/>
          </a:bodyPr>
          <a:lstStyle/>
          <a:p>
            <a:pPr>
              <a:lnSpc>
                <a:spcPct val="80000"/>
              </a:lnSpc>
            </a:pPr>
            <a:r>
              <a:rPr lang="en-US" sz="2400" dirty="0">
                <a:latin typeface="Calibri" panose="020F0502020204030204" pitchFamily="34" charset="0"/>
                <a:cs typeface="Calibri" panose="020F0502020204030204" pitchFamily="34" charset="0"/>
                <a:hlinkClick r:id="rId3"/>
              </a:rPr>
              <a:t>Choosing the Right Communication Medium</a:t>
            </a:r>
            <a:r>
              <a:rPr lang="en-US" sz="2400" dirty="0">
                <a:latin typeface="Calibri" panose="020F0502020204030204" pitchFamily="34" charset="0"/>
                <a:cs typeface="Calibri" panose="020F0502020204030204" pitchFamily="34" charset="0"/>
              </a:rPr>
              <a:t> – effectiveness vs. efficiency</a:t>
            </a:r>
          </a:p>
          <a:p>
            <a:pPr lvl="1">
              <a:lnSpc>
                <a:spcPct val="80000"/>
              </a:lnSpc>
            </a:pPr>
            <a:r>
              <a:rPr lang="en-US" sz="2400" dirty="0">
                <a:latin typeface="Calibri" panose="020F0502020204030204" pitchFamily="34" charset="0"/>
                <a:cs typeface="Calibri" panose="020F0502020204030204" pitchFamily="34" charset="0"/>
              </a:rPr>
              <a:t>Oral communication – face to face interactions, group meetings, phone calls</a:t>
            </a:r>
          </a:p>
          <a:p>
            <a:pPr lvl="1">
              <a:lnSpc>
                <a:spcPct val="80000"/>
              </a:lnSpc>
            </a:pPr>
            <a:r>
              <a:rPr lang="en-US" sz="2400" dirty="0">
                <a:latin typeface="Calibri" panose="020F0502020204030204" pitchFamily="34" charset="0"/>
                <a:cs typeface="Calibri" panose="020F0502020204030204" pitchFamily="34" charset="0"/>
              </a:rPr>
              <a:t>Written communication  - includes letters, emails, memos</a:t>
            </a:r>
          </a:p>
          <a:p>
            <a:pPr lvl="1">
              <a:lnSpc>
                <a:spcPct val="80000"/>
              </a:lnSpc>
            </a:pPr>
            <a:r>
              <a:rPr lang="en-US" sz="2400" dirty="0">
                <a:latin typeface="Calibri" panose="020F0502020204030204" pitchFamily="34" charset="0"/>
                <a:cs typeface="Calibri" panose="020F0502020204030204" pitchFamily="34" charset="0"/>
                <a:hlinkClick r:id="rId4"/>
              </a:rPr>
              <a:t>“Chat”</a:t>
            </a:r>
            <a:r>
              <a:rPr lang="en-US" sz="2400" dirty="0">
                <a:latin typeface="Calibri" panose="020F0502020204030204" pitchFamily="34" charset="0"/>
                <a:cs typeface="Calibri" panose="020F0502020204030204" pitchFamily="34" charset="0"/>
              </a:rPr>
              <a:t> / online discussion groups</a:t>
            </a:r>
          </a:p>
          <a:p>
            <a:pPr>
              <a:lnSpc>
                <a:spcPct val="80000"/>
              </a:lnSpc>
            </a:pPr>
            <a:r>
              <a:rPr lang="en-US" sz="2400" dirty="0">
                <a:latin typeface="Calibri" panose="020F0502020204030204" pitchFamily="34" charset="0"/>
                <a:cs typeface="Calibri" panose="020F0502020204030204" pitchFamily="34" charset="0"/>
              </a:rPr>
              <a:t>Listening </a:t>
            </a:r>
          </a:p>
          <a:p>
            <a:pPr lvl="1">
              <a:lnSpc>
                <a:spcPct val="80000"/>
              </a:lnSpc>
            </a:pPr>
            <a:r>
              <a:rPr lang="en-US" sz="2400" dirty="0">
                <a:latin typeface="Calibri" panose="020F0502020204030204" pitchFamily="34" charset="0"/>
                <a:cs typeface="Calibri" panose="020F0502020204030204" pitchFamily="34" charset="0"/>
              </a:rPr>
              <a:t>Hearing</a:t>
            </a:r>
          </a:p>
          <a:p>
            <a:pPr lvl="1">
              <a:lnSpc>
                <a:spcPct val="80000"/>
              </a:lnSpc>
            </a:pPr>
            <a:r>
              <a:rPr lang="en-US" sz="2400" dirty="0">
                <a:latin typeface="Calibri" panose="020F0502020204030204" pitchFamily="34" charset="0"/>
                <a:cs typeface="Calibri" panose="020F0502020204030204" pitchFamily="34" charset="0"/>
              </a:rPr>
              <a:t>Listening – making a conscious effort to hear</a:t>
            </a:r>
          </a:p>
          <a:p>
            <a:pPr lvl="1">
              <a:lnSpc>
                <a:spcPct val="80000"/>
              </a:lnSpc>
            </a:pPr>
            <a:r>
              <a:rPr lang="en-US" sz="2400" dirty="0">
                <a:latin typeface="Calibri" panose="020F0502020204030204" pitchFamily="34" charset="0"/>
                <a:cs typeface="Calibri" panose="020F0502020204030204" pitchFamily="34" charset="0"/>
              </a:rPr>
              <a:t>Active listening – giving the speaker non judgmental feedback that shows that you heard what was said</a:t>
            </a:r>
          </a:p>
          <a:p>
            <a:pPr lvl="1">
              <a:lnSpc>
                <a:spcPct val="80000"/>
              </a:lnSpc>
            </a:pPr>
            <a:r>
              <a:rPr lang="en-US" sz="2400" dirty="0">
                <a:latin typeface="Calibri" panose="020F0502020204030204" pitchFamily="34" charset="0"/>
                <a:cs typeface="Calibri" panose="020F0502020204030204" pitchFamily="34" charset="0"/>
              </a:rPr>
              <a:t>Empathetic listening – understanding the speakers perspective and personal frame of reference and giving feedback that conveys that understanding.</a:t>
            </a:r>
          </a:p>
          <a:p>
            <a:pPr lvl="1">
              <a:lnSpc>
                <a:spcPct val="80000"/>
              </a:lnSpc>
            </a:pPr>
            <a:endParaRPr lang="en-US" dirty="0"/>
          </a:p>
        </p:txBody>
      </p:sp>
    </p:spTree>
    <p:extLst>
      <p:ext uri="{BB962C8B-B14F-4D97-AF65-F5344CB8AC3E}">
        <p14:creationId xmlns:p14="http://schemas.microsoft.com/office/powerpoint/2010/main" val="282966475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fontScale="90000"/>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Giving Feedback</a:t>
            </a:r>
            <a:br>
              <a:rPr lang="en-US" dirty="0"/>
            </a:br>
            <a:endParaRPr lang="en-US"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64800" y="2131200"/>
            <a:ext cx="11418600" cy="3797962"/>
          </a:xfrm>
        </p:spPr>
        <p:txBody>
          <a:bodyPr>
            <a:normAutofit/>
          </a:bodyPr>
          <a:lstStyle/>
          <a:p>
            <a:pPr lvl="1"/>
            <a:r>
              <a:rPr lang="en-US" sz="2400" b="1" dirty="0">
                <a:latin typeface="Calibri" panose="020F0502020204030204" pitchFamily="34" charset="0"/>
                <a:cs typeface="Calibri" panose="020F0502020204030204" pitchFamily="34" charset="0"/>
              </a:rPr>
              <a:t>Destructive feedback </a:t>
            </a:r>
            <a:r>
              <a:rPr lang="en-US" sz="2400" dirty="0">
                <a:latin typeface="Calibri" panose="020F0502020204030204" pitchFamily="34" charset="0"/>
                <a:cs typeface="Calibri" panose="020F0502020204030204" pitchFamily="34" charset="0"/>
              </a:rPr>
              <a:t>– feedback that disapproves without any intention of being helpful and almost always causes a negative or defensive reaction in the recipient</a:t>
            </a:r>
          </a:p>
          <a:p>
            <a:pPr lvl="1"/>
            <a:r>
              <a:rPr lang="en-US" sz="2400" b="1" dirty="0">
                <a:latin typeface="Calibri" panose="020F0502020204030204" pitchFamily="34" charset="0"/>
                <a:cs typeface="Calibri" panose="020F0502020204030204" pitchFamily="34" charset="0"/>
              </a:rPr>
              <a:t>Constructive feedback </a:t>
            </a:r>
            <a:r>
              <a:rPr lang="en-US" sz="2400" dirty="0">
                <a:latin typeface="Calibri" panose="020F0502020204030204" pitchFamily="34" charset="0"/>
                <a:cs typeface="Calibri" panose="020F0502020204030204" pitchFamily="34" charset="0"/>
              </a:rPr>
              <a:t>– feedback intended to be helpful, corrective, and/or encouraging</a:t>
            </a:r>
          </a:p>
          <a:p>
            <a:pPr lvl="2"/>
            <a:r>
              <a:rPr lang="en-US" sz="2400" dirty="0">
                <a:latin typeface="Calibri" panose="020F0502020204030204" pitchFamily="34" charset="0"/>
                <a:cs typeface="Calibri" panose="020F0502020204030204" pitchFamily="34" charset="0"/>
              </a:rPr>
              <a:t>Should be </a:t>
            </a:r>
            <a:r>
              <a:rPr lang="en-US" sz="2400" b="1" dirty="0">
                <a:latin typeface="Calibri" panose="020F0502020204030204" pitchFamily="34" charset="0"/>
                <a:cs typeface="Calibri" panose="020F0502020204030204" pitchFamily="34" charset="0"/>
              </a:rPr>
              <a:t>immediate</a:t>
            </a:r>
            <a:r>
              <a:rPr lang="en-US" sz="2400" dirty="0">
                <a:latin typeface="Calibri" panose="020F0502020204030204" pitchFamily="34" charset="0"/>
                <a:cs typeface="Calibri" panose="020F0502020204030204" pitchFamily="34" charset="0"/>
              </a:rPr>
              <a:t> and focused on specific behaviors</a:t>
            </a:r>
          </a:p>
          <a:p>
            <a:pPr lvl="2"/>
            <a:r>
              <a:rPr lang="en-US" sz="2400" b="1" dirty="0">
                <a:latin typeface="Calibri" panose="020F0502020204030204" pitchFamily="34" charset="0"/>
                <a:cs typeface="Calibri" panose="020F0502020204030204" pitchFamily="34" charset="0"/>
              </a:rPr>
              <a:t>Specific</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feedback</a:t>
            </a:r>
            <a:r>
              <a:rPr lang="en-US" sz="2400" dirty="0">
                <a:latin typeface="Calibri" panose="020F0502020204030204" pitchFamily="34" charset="0"/>
                <a:cs typeface="Calibri" panose="020F0502020204030204" pitchFamily="34" charset="0"/>
              </a:rPr>
              <a:t> focuses on particular acts or incidents</a:t>
            </a:r>
          </a:p>
          <a:p>
            <a:pPr lvl="2"/>
            <a:r>
              <a:rPr lang="en-US" sz="2400" b="1" dirty="0">
                <a:latin typeface="Calibri" panose="020F0502020204030204" pitchFamily="34" charset="0"/>
                <a:cs typeface="Calibri" panose="020F0502020204030204" pitchFamily="34" charset="0"/>
              </a:rPr>
              <a:t>Problem oriented feedback </a:t>
            </a:r>
            <a:r>
              <a:rPr lang="en-US" sz="2400" dirty="0">
                <a:latin typeface="Calibri" panose="020F0502020204030204" pitchFamily="34" charset="0"/>
                <a:cs typeface="Calibri" panose="020F0502020204030204" pitchFamily="34" charset="0"/>
              </a:rPr>
              <a:t>focuses on the problem or incident associated with poor performance</a:t>
            </a:r>
          </a:p>
          <a:p>
            <a:pPr marL="914400" lvl="2" indent="0">
              <a:buNone/>
            </a:pPr>
            <a:endParaRPr lang="en-US" sz="2400" dirty="0"/>
          </a:p>
        </p:txBody>
      </p:sp>
    </p:spTree>
    <p:extLst>
      <p:ext uri="{BB962C8B-B14F-4D97-AF65-F5344CB8AC3E}">
        <p14:creationId xmlns:p14="http://schemas.microsoft.com/office/powerpoint/2010/main" val="355778249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a:bodyPr>
          <a:lstStyle/>
          <a:p>
            <a:pPr algn="ctr"/>
            <a:r>
              <a:rPr lang="en-US" dirty="0">
                <a:latin typeface="Calibri" panose="020F0502020204030204" pitchFamily="34" charset="0"/>
                <a:cs typeface="Calibri" panose="020F0502020204030204" pitchFamily="34" charset="0"/>
              </a:rPr>
              <a:t>Managing Communication</a:t>
            </a:r>
          </a:p>
        </p:txBody>
      </p:sp>
      <p:sp>
        <p:nvSpPr>
          <p:cNvPr id="3" name="Content Placeholder 2"/>
          <p:cNvSpPr>
            <a:spLocks noGrp="1"/>
          </p:cNvSpPr>
          <p:nvPr>
            <p:ph idx="1"/>
          </p:nvPr>
        </p:nvSpPr>
        <p:spPr>
          <a:xfrm>
            <a:off x="0" y="1957388"/>
            <a:ext cx="11353800" cy="3871762"/>
          </a:xfrm>
        </p:spPr>
        <p:txBody>
          <a:bodyPr>
            <a:normAutofit/>
          </a:bodyPr>
          <a:lstStyle/>
          <a:p>
            <a:pPr>
              <a:lnSpc>
                <a:spcPct val="70000"/>
              </a:lnSpc>
            </a:pPr>
            <a:r>
              <a:rPr lang="en-US" sz="2400" b="1" dirty="0">
                <a:latin typeface="Calibri" panose="020F0502020204030204" pitchFamily="34" charset="0"/>
                <a:cs typeface="Calibri" panose="020F0502020204030204" pitchFamily="34" charset="0"/>
              </a:rPr>
              <a:t>One-on-one Communication</a:t>
            </a:r>
          </a:p>
          <a:p>
            <a:pPr marL="0" indent="0">
              <a:lnSpc>
                <a:spcPct val="70000"/>
              </a:lnSpc>
              <a:buNone/>
            </a:pPr>
            <a:endParaRPr lang="en-US" sz="2400" b="1" dirty="0">
              <a:latin typeface="Calibri" panose="020F0502020204030204" pitchFamily="34" charset="0"/>
              <a:cs typeface="Calibri" panose="020F0502020204030204" pitchFamily="34" charset="0"/>
            </a:endParaRPr>
          </a:p>
          <a:p>
            <a:pPr lvl="1">
              <a:lnSpc>
                <a:spcPct val="70000"/>
              </a:lnSpc>
            </a:pPr>
            <a:r>
              <a:rPr lang="en-US" sz="2400" b="1" dirty="0">
                <a:latin typeface="Calibri" panose="020F0502020204030204" pitchFamily="34" charset="0"/>
                <a:cs typeface="Calibri" panose="020F0502020204030204" pitchFamily="34" charset="0"/>
              </a:rPr>
              <a:t>Coaching</a:t>
            </a:r>
            <a:r>
              <a:rPr lang="en-US" sz="2400" dirty="0">
                <a:latin typeface="Calibri" panose="020F0502020204030204" pitchFamily="34" charset="0"/>
                <a:cs typeface="Calibri" panose="020F0502020204030204" pitchFamily="34" charset="0"/>
              </a:rPr>
              <a:t> – communication with someone for the direct purpose of improving the person’s on the job performance or behavior</a:t>
            </a:r>
          </a:p>
          <a:p>
            <a:pPr marL="457200" lvl="1" indent="0">
              <a:lnSpc>
                <a:spcPct val="70000"/>
              </a:lnSpc>
              <a:buNone/>
            </a:pPr>
            <a:endParaRPr lang="en-US" sz="2400" dirty="0">
              <a:latin typeface="Calibri" panose="020F0502020204030204" pitchFamily="34" charset="0"/>
              <a:cs typeface="Calibri" panose="020F0502020204030204" pitchFamily="34" charset="0"/>
            </a:endParaRPr>
          </a:p>
          <a:p>
            <a:pPr lvl="1">
              <a:lnSpc>
                <a:spcPct val="70000"/>
              </a:lnSpc>
            </a:pPr>
            <a:r>
              <a:rPr lang="en-US" sz="2400" b="1" dirty="0">
                <a:latin typeface="Calibri" panose="020F0502020204030204" pitchFamily="34" charset="0"/>
                <a:cs typeface="Calibri" panose="020F0502020204030204" pitchFamily="34" charset="0"/>
              </a:rPr>
              <a:t>Counseling</a:t>
            </a:r>
            <a:r>
              <a:rPr lang="en-US" sz="2400" dirty="0">
                <a:latin typeface="Calibri" panose="020F0502020204030204" pitchFamily="34" charset="0"/>
                <a:cs typeface="Calibri" panose="020F0502020204030204" pitchFamily="34" charset="0"/>
              </a:rPr>
              <a:t> - communication with someone about non job related issues that may be affecting or interfering with the person’s performance (refer personal issues to Employee Assistance Programs)</a:t>
            </a:r>
          </a:p>
          <a:p>
            <a:pPr marL="457200" lvl="1" indent="0">
              <a:lnSpc>
                <a:spcPct val="70000"/>
              </a:lnSpc>
              <a:buNone/>
            </a:pPr>
            <a:endParaRPr lang="en-US" sz="2000" dirty="0"/>
          </a:p>
        </p:txBody>
      </p:sp>
    </p:spTree>
    <p:extLst>
      <p:ext uri="{BB962C8B-B14F-4D97-AF65-F5344CB8AC3E}">
        <p14:creationId xmlns:p14="http://schemas.microsoft.com/office/powerpoint/2010/main" val="248537130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D49F-8291-456B-A2ED-E167208D245D}"/>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Communication</a:t>
            </a:r>
            <a:endParaRPr lang="en-US" dirty="0"/>
          </a:p>
        </p:txBody>
      </p:sp>
      <p:sp>
        <p:nvSpPr>
          <p:cNvPr id="3" name="Content Placeholder 2">
            <a:extLst>
              <a:ext uri="{FF2B5EF4-FFF2-40B4-BE49-F238E27FC236}">
                <a16:creationId xmlns:a16="http://schemas.microsoft.com/office/drawing/2014/main" id="{63A99AA3-C56B-428A-9609-88BA437825BA}"/>
              </a:ext>
            </a:extLst>
          </p:cNvPr>
          <p:cNvSpPr>
            <a:spLocks noGrp="1"/>
          </p:cNvSpPr>
          <p:nvPr>
            <p:ph idx="1"/>
          </p:nvPr>
        </p:nvSpPr>
        <p:spPr/>
        <p:txBody>
          <a:bodyPr/>
          <a:lstStyle/>
          <a:p>
            <a:pPr>
              <a:lnSpc>
                <a:spcPct val="70000"/>
              </a:lnSpc>
            </a:pPr>
            <a:r>
              <a:rPr lang="en-US" sz="2400" b="1" dirty="0">
                <a:latin typeface="Calibri" panose="020F0502020204030204" pitchFamily="34" charset="0"/>
                <a:cs typeface="Calibri" panose="020F0502020204030204" pitchFamily="34" charset="0"/>
              </a:rPr>
              <a:t>Nonverbal Communication </a:t>
            </a:r>
            <a:r>
              <a:rPr lang="en-US" sz="2400" dirty="0">
                <a:latin typeface="Calibri" panose="020F0502020204030204" pitchFamily="34" charset="0"/>
                <a:cs typeface="Calibri" panose="020F0502020204030204" pitchFamily="34" charset="0"/>
              </a:rPr>
              <a:t>– any communication that does not involve words.</a:t>
            </a:r>
          </a:p>
          <a:p>
            <a:pPr lvl="1">
              <a:lnSpc>
                <a:spcPct val="70000"/>
              </a:lnSpc>
            </a:pPr>
            <a:r>
              <a:rPr lang="en-US" sz="2400" dirty="0">
                <a:latin typeface="Calibri" panose="020F0502020204030204" pitchFamily="34" charset="0"/>
                <a:cs typeface="Calibri" panose="020F0502020204030204" pitchFamily="34" charset="0"/>
              </a:rPr>
              <a:t>93% of information is transmitted nonverbally.</a:t>
            </a:r>
          </a:p>
          <a:p>
            <a:pPr lvl="2">
              <a:lnSpc>
                <a:spcPct val="70000"/>
              </a:lnSpc>
            </a:pPr>
            <a:r>
              <a:rPr lang="en-US" sz="2400" dirty="0">
                <a:latin typeface="Calibri" panose="020F0502020204030204" pitchFamily="34" charset="0"/>
                <a:cs typeface="Calibri" panose="020F0502020204030204" pitchFamily="34" charset="0"/>
              </a:rPr>
              <a:t>55% comes from body language</a:t>
            </a:r>
          </a:p>
          <a:p>
            <a:pPr lvl="2">
              <a:lnSpc>
                <a:spcPct val="70000"/>
              </a:lnSpc>
            </a:pPr>
            <a:r>
              <a:rPr lang="en-US" sz="2400" dirty="0">
                <a:latin typeface="Calibri" panose="020F0502020204030204" pitchFamily="34" charset="0"/>
                <a:cs typeface="Calibri" panose="020F0502020204030204" pitchFamily="34" charset="0"/>
              </a:rPr>
              <a:t>38% comes from the tone and pitch of the voice</a:t>
            </a:r>
          </a:p>
          <a:p>
            <a:pPr marL="914400" lvl="2" indent="0">
              <a:lnSpc>
                <a:spcPct val="70000"/>
              </a:lnSpc>
              <a:buNone/>
            </a:pPr>
            <a:endParaRPr lang="en-US" sz="2400" dirty="0">
              <a:latin typeface="Calibri" panose="020F0502020204030204" pitchFamily="34" charset="0"/>
              <a:cs typeface="Calibri" panose="020F0502020204030204" pitchFamily="34" charset="0"/>
            </a:endParaRPr>
          </a:p>
          <a:p>
            <a:pPr lvl="1">
              <a:lnSpc>
                <a:spcPct val="70000"/>
              </a:lnSpc>
            </a:pPr>
            <a:r>
              <a:rPr lang="en-US" sz="2400" b="1" dirty="0">
                <a:latin typeface="Calibri" panose="020F0502020204030204" pitchFamily="34" charset="0"/>
                <a:cs typeface="Calibri" panose="020F0502020204030204" pitchFamily="34" charset="0"/>
              </a:rPr>
              <a:t>Kinesics</a:t>
            </a:r>
            <a:r>
              <a:rPr lang="en-US" sz="2400" dirty="0">
                <a:latin typeface="Calibri" panose="020F0502020204030204" pitchFamily="34" charset="0"/>
                <a:cs typeface="Calibri" panose="020F0502020204030204" pitchFamily="34" charset="0"/>
              </a:rPr>
              <a:t> – movements of the body and face</a:t>
            </a:r>
          </a:p>
          <a:p>
            <a:pPr marL="457200" lvl="1" indent="0">
              <a:lnSpc>
                <a:spcPct val="70000"/>
              </a:lnSpc>
              <a:buNone/>
            </a:pPr>
            <a:endParaRPr lang="en-US" sz="2400" dirty="0">
              <a:latin typeface="Calibri" panose="020F0502020204030204" pitchFamily="34" charset="0"/>
              <a:cs typeface="Calibri" panose="020F0502020204030204" pitchFamily="34" charset="0"/>
            </a:endParaRPr>
          </a:p>
          <a:p>
            <a:pPr lvl="1">
              <a:lnSpc>
                <a:spcPct val="70000"/>
              </a:lnSpc>
            </a:pPr>
            <a:r>
              <a:rPr lang="en-US" sz="2400" b="1" dirty="0">
                <a:latin typeface="Calibri" panose="020F0502020204030204" pitchFamily="34" charset="0"/>
                <a:cs typeface="Calibri" panose="020F0502020204030204" pitchFamily="34" charset="0"/>
              </a:rPr>
              <a:t>Paralanguage</a:t>
            </a:r>
            <a:r>
              <a:rPr lang="en-US" sz="2400" dirty="0">
                <a:latin typeface="Calibri" panose="020F0502020204030204" pitchFamily="34" charset="0"/>
                <a:cs typeface="Calibri" panose="020F0502020204030204" pitchFamily="34" charset="0"/>
              </a:rPr>
              <a:t> – the pitch, rate, tone, volume, and speaking pattern (that is, use of silences, pauses, or hesitations) of ones voice.</a:t>
            </a:r>
          </a:p>
          <a:p>
            <a:pPr marL="0" indent="0">
              <a:buNone/>
            </a:pPr>
            <a:endParaRPr lang="en-US" dirty="0"/>
          </a:p>
        </p:txBody>
      </p:sp>
    </p:spTree>
    <p:extLst>
      <p:ext uri="{BB962C8B-B14F-4D97-AF65-F5344CB8AC3E}">
        <p14:creationId xmlns:p14="http://schemas.microsoft.com/office/powerpoint/2010/main" val="377362126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1825"/>
            <a:ext cx="10515600" cy="1325563"/>
          </a:xfrm>
        </p:spPr>
        <p:txBody>
          <a:bodyPr>
            <a:normAutofit/>
          </a:bodyPr>
          <a:lstStyle/>
          <a:p>
            <a:pPr algn="ctr"/>
            <a:r>
              <a:rPr lang="en-US" dirty="0">
                <a:latin typeface="Calibri" panose="020F0502020204030204" pitchFamily="34" charset="0"/>
                <a:cs typeface="Calibri" panose="020F0502020204030204" pitchFamily="34" charset="0"/>
              </a:rPr>
              <a:t>Managing Communication</a:t>
            </a:r>
          </a:p>
        </p:txBody>
      </p:sp>
      <p:sp>
        <p:nvSpPr>
          <p:cNvPr id="3" name="Content Placeholder 2"/>
          <p:cNvSpPr>
            <a:spLocks noGrp="1"/>
          </p:cNvSpPr>
          <p:nvPr>
            <p:ph idx="1"/>
          </p:nvPr>
        </p:nvSpPr>
        <p:spPr>
          <a:xfrm>
            <a:off x="838200" y="2057400"/>
            <a:ext cx="10515600" cy="3871762"/>
          </a:xfrm>
        </p:spPr>
        <p:txBody>
          <a:bodyPr>
            <a:normAutofit/>
          </a:bodyPr>
          <a:lstStyle/>
          <a:p>
            <a:pPr>
              <a:lnSpc>
                <a:spcPct val="70000"/>
              </a:lnSpc>
            </a:pPr>
            <a:endParaRPr lang="en-US" sz="2400" b="1" dirty="0">
              <a:latin typeface="Calibri" panose="020F0502020204030204" pitchFamily="34" charset="0"/>
              <a:cs typeface="Calibri" panose="020F0502020204030204" pitchFamily="34" charset="0"/>
            </a:endParaRPr>
          </a:p>
          <a:p>
            <a:pPr>
              <a:lnSpc>
                <a:spcPct val="70000"/>
              </a:lnSpc>
            </a:pPr>
            <a:r>
              <a:rPr lang="en-US" sz="2400" b="1" dirty="0">
                <a:latin typeface="Calibri" panose="020F0502020204030204" pitchFamily="34" charset="0"/>
                <a:cs typeface="Calibri" panose="020F0502020204030204" pitchFamily="34" charset="0"/>
              </a:rPr>
              <a:t>Organization Wide Communication</a:t>
            </a:r>
          </a:p>
          <a:p>
            <a:pPr marL="0" indent="0">
              <a:lnSpc>
                <a:spcPct val="70000"/>
              </a:lnSpc>
              <a:buNone/>
            </a:pPr>
            <a:endParaRPr lang="en-US" sz="2400" b="1" dirty="0">
              <a:latin typeface="Calibri" panose="020F0502020204030204" pitchFamily="34" charset="0"/>
              <a:cs typeface="Calibri" panose="020F0502020204030204" pitchFamily="34" charset="0"/>
            </a:endParaRPr>
          </a:p>
          <a:p>
            <a:pPr lvl="1">
              <a:lnSpc>
                <a:spcPct val="70000"/>
              </a:lnSpc>
            </a:pPr>
            <a:r>
              <a:rPr lang="en-US" sz="2400" dirty="0">
                <a:latin typeface="Calibri" panose="020F0502020204030204" pitchFamily="34" charset="0"/>
                <a:cs typeface="Calibri" panose="020F0502020204030204" pitchFamily="34" charset="0"/>
              </a:rPr>
              <a:t>Online discussion forums</a:t>
            </a:r>
          </a:p>
          <a:p>
            <a:pPr lvl="1">
              <a:lnSpc>
                <a:spcPct val="70000"/>
              </a:lnSpc>
            </a:pPr>
            <a:r>
              <a:rPr lang="en-US" sz="2400" dirty="0">
                <a:latin typeface="Calibri" panose="020F0502020204030204" pitchFamily="34" charset="0"/>
                <a:cs typeface="Calibri" panose="020F0502020204030204" pitchFamily="34" charset="0"/>
              </a:rPr>
              <a:t>Televised / webcast speeches and meetings</a:t>
            </a:r>
          </a:p>
          <a:p>
            <a:pPr lvl="1">
              <a:lnSpc>
                <a:spcPct val="70000"/>
              </a:lnSpc>
            </a:pPr>
            <a:r>
              <a:rPr lang="en-US" sz="2400" dirty="0">
                <a:latin typeface="Calibri" panose="020F0502020204030204" pitchFamily="34" charset="0"/>
                <a:cs typeface="Calibri" panose="020F0502020204030204" pitchFamily="34" charset="0"/>
              </a:rPr>
              <a:t>Broadcast voice mail</a:t>
            </a:r>
          </a:p>
          <a:p>
            <a:pPr marL="457200" lvl="1" indent="0">
              <a:lnSpc>
                <a:spcPct val="70000"/>
              </a:lnSpc>
              <a:buNone/>
            </a:pPr>
            <a:endParaRPr lang="en-US" sz="2200" dirty="0"/>
          </a:p>
        </p:txBody>
      </p:sp>
    </p:spTree>
    <p:extLst>
      <p:ext uri="{BB962C8B-B14F-4D97-AF65-F5344CB8AC3E}">
        <p14:creationId xmlns:p14="http://schemas.microsoft.com/office/powerpoint/2010/main" val="189440050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118CF-69FF-4E1C-B3B9-3CD63F3C8826}"/>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Crisis Management</a:t>
            </a:r>
            <a:endParaRPr lang="en-US" dirty="0"/>
          </a:p>
        </p:txBody>
      </p:sp>
      <p:sp>
        <p:nvSpPr>
          <p:cNvPr id="3" name="Content Placeholder 2">
            <a:extLst>
              <a:ext uri="{FF2B5EF4-FFF2-40B4-BE49-F238E27FC236}">
                <a16:creationId xmlns:a16="http://schemas.microsoft.com/office/drawing/2014/main" id="{668B3A39-AE01-442B-A677-194F62E516F4}"/>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Managing communications in a crisis.</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Name some organizations that have had to deal with a crisis. How well have they done? (President Trump, Facebook, Boeing, PG&amp;E, Wells Fargo)</a:t>
            </a:r>
          </a:p>
          <a:p>
            <a:pPr lvl="1"/>
            <a:r>
              <a:rPr lang="en-US" sz="2200" dirty="0">
                <a:latin typeface="Calibri" panose="020F0502020204030204" pitchFamily="34" charset="0"/>
                <a:cs typeface="Calibri" panose="020F0502020204030204" pitchFamily="34" charset="0"/>
                <a:hlinkClick r:id="rId3"/>
              </a:rPr>
              <a:t>10 steps of crisis management</a:t>
            </a:r>
            <a:endParaRPr lang="en-US" sz="2200" dirty="0">
              <a:latin typeface="Calibri" panose="020F0502020204030204" pitchFamily="34" charset="0"/>
              <a:cs typeface="Calibri" panose="020F0502020204030204" pitchFamily="34" charset="0"/>
            </a:endParaRPr>
          </a:p>
          <a:p>
            <a:pPr lvl="1"/>
            <a:r>
              <a:rPr lang="en-US" sz="2200" dirty="0">
                <a:latin typeface="Calibri" panose="020F0502020204030204" pitchFamily="34" charset="0"/>
                <a:cs typeface="Calibri" panose="020F0502020204030204" pitchFamily="34" charset="0"/>
              </a:rPr>
              <a:t>Consult your </a:t>
            </a:r>
            <a:r>
              <a:rPr lang="en-US" sz="2200" dirty="0">
                <a:latin typeface="Calibri" panose="020F0502020204030204" pitchFamily="34" charset="0"/>
                <a:cs typeface="Calibri" panose="020F0502020204030204" pitchFamily="34" charset="0"/>
                <a:hlinkClick r:id="rId4"/>
              </a:rPr>
              <a:t>legal counsel</a:t>
            </a:r>
            <a:endParaRPr lang="en-US" sz="2200" dirty="0">
              <a:latin typeface="Calibri" panose="020F0502020204030204" pitchFamily="34" charset="0"/>
              <a:cs typeface="Calibri" panose="020F0502020204030204" pitchFamily="34" charset="0"/>
            </a:endParaRPr>
          </a:p>
          <a:p>
            <a:pPr lvl="1"/>
            <a:r>
              <a:rPr lang="en-US" sz="2200" dirty="0">
                <a:latin typeface="Calibri" panose="020F0502020204030204" pitchFamily="34" charset="0"/>
                <a:cs typeface="Calibri" panose="020F0502020204030204" pitchFamily="34" charset="0"/>
              </a:rPr>
              <a:t>Consider ethical principles</a:t>
            </a:r>
          </a:p>
        </p:txBody>
      </p:sp>
    </p:spTree>
    <p:extLst>
      <p:ext uri="{BB962C8B-B14F-4D97-AF65-F5344CB8AC3E}">
        <p14:creationId xmlns:p14="http://schemas.microsoft.com/office/powerpoint/2010/main" val="60417118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468FE-845C-49BE-85F0-1F3421BDE0CA}"/>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Communication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Conclusion</a:t>
            </a:r>
            <a:endParaRPr lang="en-US" dirty="0"/>
          </a:p>
        </p:txBody>
      </p:sp>
      <p:sp>
        <p:nvSpPr>
          <p:cNvPr id="3" name="Content Placeholder 2">
            <a:extLst>
              <a:ext uri="{FF2B5EF4-FFF2-40B4-BE49-F238E27FC236}">
                <a16:creationId xmlns:a16="http://schemas.microsoft.com/office/drawing/2014/main" id="{C1A63683-740A-422C-A7CE-D852E0E60163}"/>
              </a:ext>
            </a:extLst>
          </p:cNvPr>
          <p:cNvSpPr>
            <a:spLocks noGrp="1"/>
          </p:cNvSpPr>
          <p:nvPr>
            <p:ph idx="1"/>
          </p:nvPr>
        </p:nvSpPr>
        <p:spPr/>
        <p:txBody>
          <a:bodyPr/>
          <a:lstStyle/>
          <a:p>
            <a:pPr>
              <a:lnSpc>
                <a:spcPct val="70000"/>
              </a:lnSpc>
            </a:pPr>
            <a:r>
              <a:rPr lang="en-US" sz="2400" b="1" dirty="0">
                <a:latin typeface="Calibri" panose="020F0502020204030204" pitchFamily="34" charset="0"/>
                <a:cs typeface="Calibri" panose="020F0502020204030204" pitchFamily="34" charset="0"/>
              </a:rPr>
              <a:t>Improving reception</a:t>
            </a:r>
          </a:p>
          <a:p>
            <a:pPr lvl="1">
              <a:lnSpc>
                <a:spcPct val="70000"/>
              </a:lnSpc>
            </a:pPr>
            <a:r>
              <a:rPr lang="en-US" sz="2400" dirty="0">
                <a:latin typeface="Calibri" panose="020F0502020204030204" pitchFamily="34" charset="0"/>
                <a:cs typeface="Calibri" panose="020F0502020204030204" pitchFamily="34" charset="0"/>
              </a:rPr>
              <a:t>Organizational silence – when employees withhold information about organizational problems or issues</a:t>
            </a:r>
          </a:p>
          <a:p>
            <a:pPr lvl="1">
              <a:lnSpc>
                <a:spcPct val="70000"/>
              </a:lnSpc>
            </a:pPr>
            <a:r>
              <a:rPr lang="en-US" sz="2400" dirty="0">
                <a:latin typeface="Calibri" panose="020F0502020204030204" pitchFamily="34" charset="0"/>
                <a:cs typeface="Calibri" panose="020F0502020204030204" pitchFamily="34" charset="0"/>
              </a:rPr>
              <a:t>Company hotlines</a:t>
            </a:r>
          </a:p>
          <a:p>
            <a:pPr lvl="1">
              <a:lnSpc>
                <a:spcPct val="70000"/>
              </a:lnSpc>
            </a:pPr>
            <a:r>
              <a:rPr lang="en-US" sz="2400" dirty="0">
                <a:latin typeface="Calibri" panose="020F0502020204030204" pitchFamily="34" charset="0"/>
                <a:cs typeface="Calibri" panose="020F0502020204030204" pitchFamily="34" charset="0"/>
              </a:rPr>
              <a:t>Survey feedback</a:t>
            </a:r>
          </a:p>
          <a:p>
            <a:pPr lvl="1">
              <a:lnSpc>
                <a:spcPct val="70000"/>
              </a:lnSpc>
            </a:pPr>
            <a:r>
              <a:rPr lang="en-US" sz="2400" dirty="0">
                <a:latin typeface="Calibri" panose="020F0502020204030204" pitchFamily="34" charset="0"/>
                <a:cs typeface="Calibri" panose="020F0502020204030204" pitchFamily="34" charset="0"/>
              </a:rPr>
              <a:t>Blog</a:t>
            </a:r>
          </a:p>
          <a:p>
            <a:pPr lvl="1">
              <a:lnSpc>
                <a:spcPct val="70000"/>
              </a:lnSpc>
            </a:pPr>
            <a:r>
              <a:rPr lang="en-US" sz="2400" dirty="0">
                <a:latin typeface="Calibri" panose="020F0502020204030204" pitchFamily="34" charset="0"/>
                <a:cs typeface="Calibri" panose="020F0502020204030204" pitchFamily="34" charset="0"/>
              </a:rPr>
              <a:t>Town hall meetings</a:t>
            </a:r>
          </a:p>
          <a:p>
            <a:pPr>
              <a:lnSpc>
                <a:spcPct val="70000"/>
              </a:lnSpc>
            </a:pPr>
            <a:endParaRPr lang="en-US" sz="2400" dirty="0">
              <a:latin typeface="Calibri" panose="020F0502020204030204" pitchFamily="34" charset="0"/>
              <a:cs typeface="Calibri" panose="020F0502020204030204" pitchFamily="34" charset="0"/>
            </a:endParaRPr>
          </a:p>
          <a:p>
            <a:pPr>
              <a:lnSpc>
                <a:spcPct val="70000"/>
              </a:lnSpc>
            </a:pPr>
            <a:r>
              <a:rPr lang="en-US" sz="2400" b="1" dirty="0">
                <a:latin typeface="Calibri" panose="020F0502020204030204" pitchFamily="34" charset="0"/>
                <a:cs typeface="Calibri" panose="020F0502020204030204" pitchFamily="34" charset="0"/>
              </a:rPr>
              <a:t>Communicate, Communicate, Communicate</a:t>
            </a:r>
          </a:p>
          <a:p>
            <a:pPr>
              <a:lnSpc>
                <a:spcPct val="70000"/>
              </a:lnSpc>
            </a:pPr>
            <a:r>
              <a:rPr lang="en-US" sz="2400" dirty="0">
                <a:latin typeface="Calibri" panose="020F0502020204030204" pitchFamily="34" charset="0"/>
                <a:cs typeface="Calibri" panose="020F0502020204030204" pitchFamily="34" charset="0"/>
                <a:hlinkClick r:id="rId3"/>
              </a:rPr>
              <a:t>8 secrets of great communicators</a:t>
            </a:r>
            <a:endParaRPr lang="en-US" sz="2400" dirty="0">
              <a:latin typeface="Calibri" panose="020F0502020204030204" pitchFamily="34" charset="0"/>
              <a:cs typeface="Calibri" panose="020F0502020204030204" pitchFamily="34" charset="0"/>
            </a:endParaRPr>
          </a:p>
          <a:p>
            <a:pPr>
              <a:lnSpc>
                <a:spcPct val="70000"/>
              </a:lnSpc>
            </a:pP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05018939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Control</a:t>
            </a:r>
          </a:p>
        </p:txBody>
      </p:sp>
      <p:sp>
        <p:nvSpPr>
          <p:cNvPr id="3" name="Content Placeholder 2"/>
          <p:cNvSpPr>
            <a:spLocks noGrp="1"/>
          </p:cNvSpPr>
          <p:nvPr>
            <p:ph idx="1"/>
          </p:nvPr>
        </p:nvSpPr>
        <p:spPr>
          <a:xfrm>
            <a:off x="677334" y="1684801"/>
            <a:ext cx="8596668" cy="4356562"/>
          </a:xfrm>
        </p:spPr>
        <p:txBody>
          <a:bodyPr anchor="ctr">
            <a:normAutofit/>
          </a:bodyPr>
          <a:lstStyle/>
          <a:p>
            <a:pPr>
              <a:lnSpc>
                <a:spcPct val="70000"/>
              </a:lnSpc>
            </a:pPr>
            <a:r>
              <a:rPr lang="en-US" sz="2600" b="1" dirty="0">
                <a:latin typeface="Calibri" panose="020F0502020204030204" pitchFamily="34" charset="0"/>
                <a:cs typeface="Calibri" panose="020F0502020204030204" pitchFamily="34" charset="0"/>
              </a:rPr>
              <a:t>Control</a:t>
            </a:r>
            <a:r>
              <a:rPr lang="en-US" sz="2600" dirty="0">
                <a:latin typeface="Calibri" panose="020F0502020204030204" pitchFamily="34" charset="0"/>
                <a:cs typeface="Calibri" panose="020F0502020204030204" pitchFamily="34" charset="0"/>
              </a:rPr>
              <a:t> - a regulatory process of </a:t>
            </a:r>
            <a:r>
              <a:rPr lang="en-US" sz="2600" b="1" dirty="0">
                <a:latin typeface="Calibri" panose="020F0502020204030204" pitchFamily="34" charset="0"/>
                <a:cs typeface="Calibri" panose="020F0502020204030204" pitchFamily="34" charset="0"/>
              </a:rPr>
              <a:t>establishing standards </a:t>
            </a:r>
            <a:r>
              <a:rPr lang="en-US" sz="2600" dirty="0">
                <a:latin typeface="Calibri" panose="020F0502020204030204" pitchFamily="34" charset="0"/>
                <a:cs typeface="Calibri" panose="020F0502020204030204" pitchFamily="34" charset="0"/>
              </a:rPr>
              <a:t>to achieve organizational goals, </a:t>
            </a:r>
            <a:r>
              <a:rPr lang="en-US" sz="2600" b="1" dirty="0">
                <a:latin typeface="Calibri" panose="020F0502020204030204" pitchFamily="34" charset="0"/>
                <a:cs typeface="Calibri" panose="020F0502020204030204" pitchFamily="34" charset="0"/>
              </a:rPr>
              <a:t>comparing</a:t>
            </a:r>
            <a:r>
              <a:rPr lang="en-US" sz="2600" dirty="0">
                <a:latin typeface="Calibri" panose="020F0502020204030204" pitchFamily="34" charset="0"/>
                <a:cs typeface="Calibri" panose="020F0502020204030204" pitchFamily="34" charset="0"/>
              </a:rPr>
              <a:t> actual performance against the standards, and </a:t>
            </a:r>
            <a:r>
              <a:rPr lang="en-US" sz="2600" b="1" dirty="0">
                <a:latin typeface="Calibri" panose="020F0502020204030204" pitchFamily="34" charset="0"/>
                <a:cs typeface="Calibri" panose="020F0502020204030204" pitchFamily="34" charset="0"/>
              </a:rPr>
              <a:t>taking corrective action</a:t>
            </a:r>
            <a:r>
              <a:rPr lang="en-US" sz="2600" dirty="0">
                <a:latin typeface="Calibri" panose="020F0502020204030204" pitchFamily="34" charset="0"/>
                <a:cs typeface="Calibri" panose="020F0502020204030204" pitchFamily="34" charset="0"/>
              </a:rPr>
              <a:t> when necessary.</a:t>
            </a:r>
          </a:p>
          <a:p>
            <a:pPr marL="0" indent="0">
              <a:lnSpc>
                <a:spcPct val="70000"/>
              </a:lnSpc>
              <a:buNone/>
            </a:pPr>
            <a:endParaRPr lang="en-US" sz="2600" dirty="0">
              <a:latin typeface="Calibri" panose="020F0502020204030204" pitchFamily="34" charset="0"/>
              <a:cs typeface="Calibri" panose="020F0502020204030204" pitchFamily="34" charset="0"/>
            </a:endParaRPr>
          </a:p>
          <a:p>
            <a:pPr marL="0" indent="0">
              <a:lnSpc>
                <a:spcPct val="70000"/>
              </a:lnSpc>
              <a:buNone/>
            </a:pPr>
            <a:endParaRPr lang="en-US" sz="2600" dirty="0">
              <a:latin typeface="Calibri" panose="020F0502020204030204" pitchFamily="34" charset="0"/>
              <a:cs typeface="Calibri" panose="020F0502020204030204" pitchFamily="34" charset="0"/>
            </a:endParaRPr>
          </a:p>
          <a:p>
            <a:pPr>
              <a:lnSpc>
                <a:spcPct val="70000"/>
              </a:lnSpc>
            </a:pPr>
            <a:r>
              <a:rPr lang="en-US" sz="2800" b="1" dirty="0">
                <a:latin typeface="Calibri" panose="020F0502020204030204" pitchFamily="34" charset="0"/>
                <a:cs typeface="Calibri" panose="020F0502020204030204" pitchFamily="34" charset="0"/>
              </a:rPr>
              <a:t>Standards</a:t>
            </a:r>
            <a:r>
              <a:rPr lang="en-US" sz="2800" dirty="0">
                <a:latin typeface="Calibri" panose="020F0502020204030204" pitchFamily="34" charset="0"/>
                <a:cs typeface="Calibri" panose="020F0502020204030204" pitchFamily="34" charset="0"/>
              </a:rPr>
              <a:t> – a basis of comparison for measuring the extent to which various kinds of organizational performance are satisfactory or unsatisfactory.</a:t>
            </a:r>
          </a:p>
          <a:p>
            <a:pPr marL="914400" lvl="2" indent="0">
              <a:lnSpc>
                <a:spcPct val="70000"/>
              </a:lnSpc>
              <a:buNone/>
            </a:pPr>
            <a:endParaRPr lang="en-US" sz="2200" dirty="0"/>
          </a:p>
        </p:txBody>
      </p:sp>
    </p:spTree>
    <p:extLst>
      <p:ext uri="{BB962C8B-B14F-4D97-AF65-F5344CB8AC3E}">
        <p14:creationId xmlns:p14="http://schemas.microsoft.com/office/powerpoint/2010/main" val="290635689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CB40E-A5C2-4DC5-98D0-2BE0A9BBA2B2}"/>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Control</a:t>
            </a:r>
            <a:endParaRPr lang="en-US" dirty="0"/>
          </a:p>
        </p:txBody>
      </p:sp>
      <p:sp>
        <p:nvSpPr>
          <p:cNvPr id="3" name="Content Placeholder 2">
            <a:extLst>
              <a:ext uri="{FF2B5EF4-FFF2-40B4-BE49-F238E27FC236}">
                <a16:creationId xmlns:a16="http://schemas.microsoft.com/office/drawing/2014/main" id="{06589949-61D3-424D-A4B3-5A3DA522734C}"/>
              </a:ext>
            </a:extLst>
          </p:cNvPr>
          <p:cNvSpPr>
            <a:spLocks noGrp="1"/>
          </p:cNvSpPr>
          <p:nvPr>
            <p:ph idx="1"/>
          </p:nvPr>
        </p:nvSpPr>
        <p:spPr/>
        <p:txBody>
          <a:bodyPr/>
          <a:lstStyle/>
          <a:p>
            <a:pPr lvl="1">
              <a:lnSpc>
                <a:spcPct val="70000"/>
              </a:lnSpc>
            </a:pPr>
            <a:endParaRPr lang="en-US" sz="2600" b="1" dirty="0">
              <a:latin typeface="Calibri" panose="020F0502020204030204" pitchFamily="34" charset="0"/>
              <a:cs typeface="Calibri" panose="020F0502020204030204" pitchFamily="34" charset="0"/>
            </a:endParaRPr>
          </a:p>
          <a:p>
            <a:pPr lvl="1">
              <a:lnSpc>
                <a:spcPct val="70000"/>
              </a:lnSpc>
            </a:pPr>
            <a:r>
              <a:rPr lang="en-US" sz="2600" b="1" dirty="0">
                <a:latin typeface="Calibri" panose="020F0502020204030204" pitchFamily="34" charset="0"/>
                <a:cs typeface="Calibri" panose="020F0502020204030204" pitchFamily="34" charset="0"/>
              </a:rPr>
              <a:t>Benchmarking</a:t>
            </a:r>
            <a:r>
              <a:rPr lang="en-US" sz="2600" dirty="0">
                <a:latin typeface="Calibri" panose="020F0502020204030204" pitchFamily="34" charset="0"/>
                <a:cs typeface="Calibri" panose="020F0502020204030204" pitchFamily="34" charset="0"/>
              </a:rPr>
              <a:t> – the process of identifying outstanding practices, processes, and standards in other companies and adapting them to your company.  </a:t>
            </a:r>
          </a:p>
          <a:p>
            <a:pPr lvl="2">
              <a:lnSpc>
                <a:spcPct val="70000"/>
              </a:lnSpc>
            </a:pPr>
            <a:r>
              <a:rPr lang="en-US" sz="2600" dirty="0">
                <a:latin typeface="Calibri" panose="020F0502020204030204" pitchFamily="34" charset="0"/>
                <a:cs typeface="Calibri" panose="020F0502020204030204" pitchFamily="34" charset="0"/>
              </a:rPr>
              <a:t>Cycle time</a:t>
            </a:r>
          </a:p>
          <a:p>
            <a:pPr lvl="2">
              <a:lnSpc>
                <a:spcPct val="70000"/>
              </a:lnSpc>
            </a:pPr>
            <a:r>
              <a:rPr lang="en-US" sz="2600" dirty="0">
                <a:latin typeface="Calibri" panose="020F0502020204030204" pitchFamily="34" charset="0"/>
                <a:cs typeface="Calibri" panose="020F0502020204030204" pitchFamily="34" charset="0"/>
              </a:rPr>
              <a:t>Price</a:t>
            </a:r>
          </a:p>
          <a:p>
            <a:pPr lvl="2">
              <a:lnSpc>
                <a:spcPct val="70000"/>
              </a:lnSpc>
            </a:pPr>
            <a:r>
              <a:rPr lang="en-US" sz="2600" dirty="0">
                <a:latin typeface="Calibri" panose="020F0502020204030204" pitchFamily="34" charset="0"/>
                <a:cs typeface="Calibri" panose="020F0502020204030204" pitchFamily="34" charset="0"/>
              </a:rPr>
              <a:t>Quality</a:t>
            </a:r>
          </a:p>
          <a:p>
            <a:pPr lvl="2">
              <a:lnSpc>
                <a:spcPct val="70000"/>
              </a:lnSpc>
            </a:pPr>
            <a:r>
              <a:rPr lang="en-US" sz="2600" dirty="0">
                <a:latin typeface="Calibri" panose="020F0502020204030204" pitchFamily="34" charset="0"/>
                <a:cs typeface="Calibri" panose="020F0502020204030204" pitchFamily="34" charset="0"/>
              </a:rPr>
              <a:t>What companies should be the benchmark</a:t>
            </a:r>
          </a:p>
          <a:p>
            <a:pPr marL="914400" lvl="2" indent="0">
              <a:lnSpc>
                <a:spcPct val="70000"/>
              </a:lnSpc>
              <a:buNone/>
            </a:pPr>
            <a:endParaRPr lang="en-US" sz="2600" dirty="0">
              <a:latin typeface="Calibri" panose="020F0502020204030204" pitchFamily="34" charset="0"/>
              <a:cs typeface="Calibri" panose="020F0502020204030204" pitchFamily="34" charset="0"/>
            </a:endParaRPr>
          </a:p>
          <a:p>
            <a:pPr lvl="1">
              <a:lnSpc>
                <a:spcPct val="70000"/>
              </a:lnSpc>
            </a:pPr>
            <a:r>
              <a:rPr lang="en-US" sz="2600" dirty="0">
                <a:latin typeface="Calibri" panose="020F0502020204030204" pitchFamily="34" charset="0"/>
                <a:cs typeface="Calibri" panose="020F0502020204030204" pitchFamily="34" charset="0"/>
                <a:hlinkClick r:id="rId3"/>
              </a:rPr>
              <a:t>Effective control systems</a:t>
            </a:r>
            <a:endParaRPr lang="en-US" sz="2600" dirty="0">
              <a:latin typeface="Calibri" panose="020F0502020204030204" pitchFamily="34" charset="0"/>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257919796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626400" y="115200"/>
            <a:ext cx="9316800" cy="6328800"/>
          </a:xfrm>
        </p:spPr>
      </p:pic>
    </p:spTree>
    <p:extLst>
      <p:ext uri="{BB962C8B-B14F-4D97-AF65-F5344CB8AC3E}">
        <p14:creationId xmlns:p14="http://schemas.microsoft.com/office/powerpoint/2010/main" val="315526487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Control</a:t>
            </a:r>
            <a:br>
              <a:rPr lang="en-US" u="sng"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Control Methods</a:t>
            </a:r>
            <a:br>
              <a:rPr lang="en-US" b="1" dirty="0">
                <a:latin typeface="Calibri" panose="020F0502020204030204" pitchFamily="34" charset="0"/>
                <a:cs typeface="Calibri" panose="020F0502020204030204" pitchFamily="34" charset="0"/>
              </a:rPr>
            </a:br>
            <a:endParaRPr lang="en-US" u="sng"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806400" y="2397600"/>
            <a:ext cx="8467602" cy="3643762"/>
          </a:xfrm>
        </p:spPr>
        <p:txBody>
          <a:bodyPr anchor="ctr">
            <a:noAutofit/>
          </a:bodyPr>
          <a:lstStyle/>
          <a:p>
            <a:r>
              <a:rPr lang="en-US" sz="2400" b="1" dirty="0">
                <a:latin typeface="Calibri" panose="020F0502020204030204" pitchFamily="34" charset="0"/>
                <a:cs typeface="Calibri" panose="020F0502020204030204" pitchFamily="34" charset="0"/>
              </a:rPr>
              <a:t>Feedback control </a:t>
            </a:r>
            <a:r>
              <a:rPr lang="en-US" sz="2400" dirty="0">
                <a:latin typeface="Calibri" panose="020F0502020204030204" pitchFamily="34" charset="0"/>
                <a:cs typeface="Calibri" panose="020F0502020204030204" pitchFamily="34" charset="0"/>
              </a:rPr>
              <a:t>– gathering information about performance after deficiencies occur</a:t>
            </a:r>
          </a:p>
          <a:p>
            <a:r>
              <a:rPr lang="en-US" sz="2400" b="1" dirty="0">
                <a:latin typeface="Calibri" panose="020F0502020204030204" pitchFamily="34" charset="0"/>
                <a:cs typeface="Calibri" panose="020F0502020204030204" pitchFamily="34" charset="0"/>
              </a:rPr>
              <a:t>Concurrent control </a:t>
            </a:r>
            <a:r>
              <a:rPr lang="en-US" sz="2400" dirty="0">
                <a:latin typeface="Calibri" panose="020F0502020204030204" pitchFamily="34" charset="0"/>
                <a:cs typeface="Calibri" panose="020F0502020204030204" pitchFamily="34" charset="0"/>
              </a:rPr>
              <a:t>– gathering information about performance deficiencies as they occur</a:t>
            </a:r>
          </a:p>
          <a:p>
            <a:r>
              <a:rPr lang="en-US" sz="2400" b="1" dirty="0">
                <a:latin typeface="Calibri" panose="020F0502020204030204" pitchFamily="34" charset="0"/>
                <a:cs typeface="Calibri" panose="020F0502020204030204" pitchFamily="34" charset="0"/>
              </a:rPr>
              <a:t>Feedforward control </a:t>
            </a:r>
            <a:r>
              <a:rPr lang="en-US" sz="2400" dirty="0">
                <a:latin typeface="Calibri" panose="020F0502020204030204" pitchFamily="34" charset="0"/>
                <a:cs typeface="Calibri" panose="020F0502020204030204" pitchFamily="34" charset="0"/>
              </a:rPr>
              <a:t>– monitoring performance inputs rather than outputs to prevent or minimize performance deficiencies before they occur</a:t>
            </a:r>
          </a:p>
        </p:txBody>
      </p:sp>
    </p:spTree>
    <p:extLst>
      <p:ext uri="{BB962C8B-B14F-4D97-AF65-F5344CB8AC3E}">
        <p14:creationId xmlns:p14="http://schemas.microsoft.com/office/powerpoint/2010/main" val="136373375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Control</a:t>
            </a:r>
          </a:p>
        </p:txBody>
      </p:sp>
      <p:sp>
        <p:nvSpPr>
          <p:cNvPr id="3" name="Content Placeholder 2"/>
          <p:cNvSpPr>
            <a:spLocks noGrp="1"/>
          </p:cNvSpPr>
          <p:nvPr>
            <p:ph idx="1"/>
          </p:nvPr>
        </p:nvSpPr>
        <p:spPr/>
        <p:txBody>
          <a:bodyPr anchor="ctr">
            <a:normAutofit/>
          </a:bodyPr>
          <a:lstStyle/>
          <a:p>
            <a:r>
              <a:rPr lang="en-US" sz="2600" b="1" dirty="0">
                <a:latin typeface="Calibri" panose="020F0502020204030204" pitchFamily="34" charset="0"/>
                <a:cs typeface="Calibri" panose="020F0502020204030204" pitchFamily="34" charset="0"/>
              </a:rPr>
              <a:t>Control loss </a:t>
            </a:r>
            <a:r>
              <a:rPr lang="en-US" sz="2600" dirty="0">
                <a:latin typeface="Calibri" panose="020F0502020204030204" pitchFamily="34" charset="0"/>
                <a:cs typeface="Calibri" panose="020F0502020204030204" pitchFamily="34" charset="0"/>
              </a:rPr>
              <a:t>– the situation in which behavior and work procedures do not conform to standards.</a:t>
            </a:r>
          </a:p>
          <a:p>
            <a:r>
              <a:rPr lang="en-US" sz="2600" b="1" dirty="0">
                <a:latin typeface="Calibri" panose="020F0502020204030204" pitchFamily="34" charset="0"/>
                <a:cs typeface="Calibri" panose="020F0502020204030204" pitchFamily="34" charset="0"/>
              </a:rPr>
              <a:t>Regulation (control) costs </a:t>
            </a:r>
            <a:r>
              <a:rPr lang="en-US" sz="2600" dirty="0">
                <a:latin typeface="Calibri" panose="020F0502020204030204" pitchFamily="34" charset="0"/>
                <a:cs typeface="Calibri" panose="020F0502020204030204" pitchFamily="34" charset="0"/>
              </a:rPr>
              <a:t>– the costs associated with implementing or maintaining control.</a:t>
            </a:r>
          </a:p>
          <a:p>
            <a:r>
              <a:rPr lang="en-US" sz="2600" b="1" dirty="0">
                <a:latin typeface="Calibri" panose="020F0502020204030204" pitchFamily="34" charset="0"/>
                <a:cs typeface="Calibri" panose="020F0502020204030204" pitchFamily="34" charset="0"/>
              </a:rPr>
              <a:t>Cybernetic feasibility </a:t>
            </a:r>
            <a:r>
              <a:rPr lang="en-US" sz="2600" dirty="0">
                <a:latin typeface="Calibri" panose="020F0502020204030204" pitchFamily="34" charset="0"/>
                <a:cs typeface="Calibri" panose="020F0502020204030204" pitchFamily="34" charset="0"/>
              </a:rPr>
              <a:t>– the extent to which it is possible to implement each step in the control process. (If one or more steps cannot be implemented then maintain effective control may be difficult or impossible).</a:t>
            </a:r>
          </a:p>
          <a:p>
            <a:endParaRPr lang="en-US" sz="2400" dirty="0"/>
          </a:p>
        </p:txBody>
      </p:sp>
    </p:spTree>
    <p:extLst>
      <p:ext uri="{BB962C8B-B14F-4D97-AF65-F5344CB8AC3E}">
        <p14:creationId xmlns:p14="http://schemas.microsoft.com/office/powerpoint/2010/main" val="217774992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334" y="408000"/>
            <a:ext cx="8596668" cy="1320800"/>
          </a:xfrm>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Control</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Control Methods</a:t>
            </a:r>
            <a:br>
              <a:rPr lang="en-US"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756000" y="1929601"/>
            <a:ext cx="8518002" cy="4111762"/>
          </a:xfrm>
        </p:spPr>
        <p:txBody>
          <a:bodyPr anchor="ctr">
            <a:normAutofit lnSpcReduction="10000"/>
          </a:bodyPr>
          <a:lstStyle/>
          <a:p>
            <a:pPr lvl="1"/>
            <a:r>
              <a:rPr lang="en-US" sz="2400" b="1" dirty="0">
                <a:latin typeface="Calibri" panose="020F0502020204030204" pitchFamily="34" charset="0"/>
                <a:cs typeface="Calibri" panose="020F0502020204030204" pitchFamily="34" charset="0"/>
              </a:rPr>
              <a:t>Bureaucratic control </a:t>
            </a:r>
            <a:r>
              <a:rPr lang="en-US" sz="2400" dirty="0">
                <a:latin typeface="Calibri" panose="020F0502020204030204" pitchFamily="34" charset="0"/>
                <a:cs typeface="Calibri" panose="020F0502020204030204" pitchFamily="34" charset="0"/>
              </a:rPr>
              <a:t>– top down control, in which managers try to influence behavior by rewarding or punishing employees for compliance or non-compliance with rules, policies, and procedures</a:t>
            </a:r>
          </a:p>
          <a:p>
            <a:pPr lvl="1"/>
            <a:r>
              <a:rPr lang="en-US" sz="2400" b="1" dirty="0">
                <a:latin typeface="Calibri" panose="020F0502020204030204" pitchFamily="34" charset="0"/>
                <a:cs typeface="Calibri" panose="020F0502020204030204" pitchFamily="34" charset="0"/>
              </a:rPr>
              <a:t>Objective control </a:t>
            </a:r>
            <a:r>
              <a:rPr lang="en-US" sz="2400" dirty="0">
                <a:latin typeface="Calibri" panose="020F0502020204030204" pitchFamily="34" charset="0"/>
                <a:cs typeface="Calibri" panose="020F0502020204030204" pitchFamily="34" charset="0"/>
              </a:rPr>
              <a:t>– the use of observable measures or workers behaviors or outputs to assess performance and influence behavior</a:t>
            </a:r>
          </a:p>
          <a:p>
            <a:pPr lvl="2"/>
            <a:r>
              <a:rPr lang="en-US" sz="2400" dirty="0">
                <a:latin typeface="Calibri" panose="020F0502020204030204" pitchFamily="34" charset="0"/>
                <a:cs typeface="Calibri" panose="020F0502020204030204" pitchFamily="34" charset="0"/>
              </a:rPr>
              <a:t>Behavior control –regulation of behavior and actions that workers perform</a:t>
            </a:r>
          </a:p>
          <a:p>
            <a:pPr lvl="2"/>
            <a:r>
              <a:rPr lang="en-US" sz="2400" dirty="0">
                <a:latin typeface="Calibri" panose="020F0502020204030204" pitchFamily="34" charset="0"/>
                <a:cs typeface="Calibri" panose="020F0502020204030204" pitchFamily="34" charset="0"/>
              </a:rPr>
              <a:t>Output control – regulation of results</a:t>
            </a:r>
          </a:p>
          <a:p>
            <a:pPr marL="457200" lvl="1" indent="0">
              <a:buNone/>
            </a:pPr>
            <a:endParaRPr lang="en-US" dirty="0"/>
          </a:p>
        </p:txBody>
      </p:sp>
    </p:spTree>
    <p:extLst>
      <p:ext uri="{BB962C8B-B14F-4D97-AF65-F5344CB8AC3E}">
        <p14:creationId xmlns:p14="http://schemas.microsoft.com/office/powerpoint/2010/main" val="138712573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134" y="559200"/>
            <a:ext cx="8596668" cy="1320800"/>
          </a:xfrm>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Control</a:t>
            </a:r>
          </a:p>
        </p:txBody>
      </p:sp>
      <p:sp>
        <p:nvSpPr>
          <p:cNvPr id="3" name="Content Placeholder 2"/>
          <p:cNvSpPr>
            <a:spLocks noGrp="1"/>
          </p:cNvSpPr>
          <p:nvPr>
            <p:ph idx="1"/>
          </p:nvPr>
        </p:nvSpPr>
        <p:spPr>
          <a:xfrm>
            <a:off x="813600" y="1880001"/>
            <a:ext cx="8460402" cy="4161362"/>
          </a:xfrm>
        </p:spPr>
        <p:txBody>
          <a:bodyPr anchor="ctr">
            <a:normAutofit/>
          </a:bodyPr>
          <a:lstStyle/>
          <a:p>
            <a:pPr lvl="1"/>
            <a:r>
              <a:rPr lang="en-US" sz="2400" b="1" dirty="0">
                <a:latin typeface="Calibri" panose="020F0502020204030204" pitchFamily="34" charset="0"/>
                <a:cs typeface="Calibri" panose="020F0502020204030204" pitchFamily="34" charset="0"/>
              </a:rPr>
              <a:t>Normative control </a:t>
            </a:r>
            <a:r>
              <a:rPr lang="en-US" sz="2400" dirty="0">
                <a:latin typeface="Calibri" panose="020F0502020204030204" pitchFamily="34" charset="0"/>
                <a:cs typeface="Calibri" panose="020F0502020204030204" pitchFamily="34" charset="0"/>
              </a:rPr>
              <a:t>– the regulation of workers’ behaviors and actions through widely shared organizational values and beliefs.</a:t>
            </a:r>
          </a:p>
          <a:p>
            <a:pPr lvl="1"/>
            <a:r>
              <a:rPr lang="en-US" sz="2400" b="1" dirty="0">
                <a:latin typeface="Calibri" panose="020F0502020204030204" pitchFamily="34" charset="0"/>
                <a:cs typeface="Calibri" panose="020F0502020204030204" pitchFamily="34" charset="0"/>
              </a:rPr>
              <a:t>Concertive Control </a:t>
            </a:r>
            <a:r>
              <a:rPr lang="en-US" sz="2400" dirty="0">
                <a:latin typeface="Calibri" panose="020F0502020204030204" pitchFamily="34" charset="0"/>
                <a:cs typeface="Calibri" panose="020F0502020204030204" pitchFamily="34" charset="0"/>
              </a:rPr>
              <a:t>– the regulation of worker’s behavior and decisions through work group values and beliefs.</a:t>
            </a:r>
          </a:p>
          <a:p>
            <a:pPr lvl="1"/>
            <a:r>
              <a:rPr lang="en-US" sz="2400" b="1" dirty="0">
                <a:latin typeface="Calibri" panose="020F0502020204030204" pitchFamily="34" charset="0"/>
                <a:cs typeface="Calibri" panose="020F0502020204030204" pitchFamily="34" charset="0"/>
              </a:rPr>
              <a:t>Self-control</a:t>
            </a:r>
            <a:r>
              <a:rPr lang="en-US" sz="2400" dirty="0">
                <a:latin typeface="Calibri" panose="020F0502020204030204" pitchFamily="34" charset="0"/>
                <a:cs typeface="Calibri" panose="020F0502020204030204" pitchFamily="34" charset="0"/>
              </a:rPr>
              <a:t> (self-management) – managers and workers control their own behavior by setting their own goals, monitoring their own progress, and rewarding themselves for goal achievement.</a:t>
            </a:r>
          </a:p>
          <a:p>
            <a:endParaRPr lang="en-US" sz="2400" dirty="0"/>
          </a:p>
        </p:txBody>
      </p:sp>
    </p:spTree>
    <p:extLst>
      <p:ext uri="{BB962C8B-B14F-4D97-AF65-F5344CB8AC3E}">
        <p14:creationId xmlns:p14="http://schemas.microsoft.com/office/powerpoint/2010/main" val="162702511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Control</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What to Control?</a:t>
            </a:r>
            <a:br>
              <a:rPr lang="en-US" b="1"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chor="ctr">
            <a:noAutofit/>
          </a:bodyPr>
          <a:lstStyle/>
          <a:p>
            <a:r>
              <a:rPr lang="en-US" sz="2400" b="1" dirty="0">
                <a:latin typeface="Calibri" panose="020F0502020204030204" pitchFamily="34" charset="0"/>
                <a:cs typeface="Calibri" panose="020F0502020204030204" pitchFamily="34" charset="0"/>
              </a:rPr>
              <a:t>Balanced Scorecard </a:t>
            </a:r>
            <a:r>
              <a:rPr lang="en-US" sz="2400" dirty="0">
                <a:latin typeface="Calibri" panose="020F0502020204030204" pitchFamily="34" charset="0"/>
                <a:cs typeface="Calibri" panose="020F0502020204030204" pitchFamily="34" charset="0"/>
              </a:rPr>
              <a:t>– Measurement of organizational performance in four equally important areas:</a:t>
            </a:r>
          </a:p>
          <a:p>
            <a:pPr lvl="1"/>
            <a:r>
              <a:rPr lang="en-US" sz="1800" dirty="0">
                <a:latin typeface="Calibri" panose="020F0502020204030204" pitchFamily="34" charset="0"/>
                <a:cs typeface="Calibri" panose="020F0502020204030204" pitchFamily="34" charset="0"/>
              </a:rPr>
              <a:t>Finances</a:t>
            </a:r>
          </a:p>
          <a:p>
            <a:pPr lvl="1"/>
            <a:r>
              <a:rPr lang="en-US" sz="1800" dirty="0">
                <a:latin typeface="Calibri" panose="020F0502020204030204" pitchFamily="34" charset="0"/>
                <a:cs typeface="Calibri" panose="020F0502020204030204" pitchFamily="34" charset="0"/>
              </a:rPr>
              <a:t>Customers</a:t>
            </a:r>
          </a:p>
          <a:p>
            <a:pPr lvl="1"/>
            <a:r>
              <a:rPr lang="en-US" sz="1800" dirty="0">
                <a:latin typeface="Calibri" panose="020F0502020204030204" pitchFamily="34" charset="0"/>
                <a:cs typeface="Calibri" panose="020F0502020204030204" pitchFamily="34" charset="0"/>
              </a:rPr>
              <a:t>Internal operations</a:t>
            </a:r>
          </a:p>
          <a:p>
            <a:pPr lvl="1"/>
            <a:r>
              <a:rPr lang="en-US" sz="1800" dirty="0">
                <a:latin typeface="Calibri" panose="020F0502020204030204" pitchFamily="34" charset="0"/>
                <a:cs typeface="Calibri" panose="020F0502020204030204" pitchFamily="34" charset="0"/>
              </a:rPr>
              <a:t>Innovation and learning</a:t>
            </a:r>
          </a:p>
          <a:p>
            <a:r>
              <a:rPr lang="en-US" sz="2400" b="1" dirty="0">
                <a:latin typeface="Calibri" panose="020F0502020204030204" pitchFamily="34" charset="0"/>
                <a:cs typeface="Calibri" panose="020F0502020204030204" pitchFamily="34" charset="0"/>
              </a:rPr>
              <a:t>Sub optimization </a:t>
            </a:r>
            <a:r>
              <a:rPr lang="en-US" sz="2400" dirty="0">
                <a:latin typeface="Calibri" panose="020F0502020204030204" pitchFamily="34" charset="0"/>
                <a:cs typeface="Calibri" panose="020F0502020204030204" pitchFamily="34" charset="0"/>
              </a:rPr>
              <a:t>– Performance improvement in one part of an organization but only at the expense of decreased performance in another part.</a:t>
            </a:r>
          </a:p>
        </p:txBody>
      </p:sp>
    </p:spTree>
    <p:extLst>
      <p:ext uri="{BB962C8B-B14F-4D97-AF65-F5344CB8AC3E}">
        <p14:creationId xmlns:p14="http://schemas.microsoft.com/office/powerpoint/2010/main" val="422808297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Control</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Finance Control</a:t>
            </a:r>
            <a:br>
              <a:rPr lang="en-US" b="1"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chor="ctr">
            <a:normAutofit/>
          </a:bodyPr>
          <a:lstStyle/>
          <a:p>
            <a:pPr lvl="1"/>
            <a:r>
              <a:rPr lang="en-US" sz="2400" dirty="0">
                <a:latin typeface="Calibri" panose="020F0502020204030204" pitchFamily="34" charset="0"/>
                <a:cs typeface="Calibri" panose="020F0502020204030204" pitchFamily="34" charset="0"/>
              </a:rPr>
              <a:t>Cash flow analysis</a:t>
            </a:r>
          </a:p>
          <a:p>
            <a:pPr lvl="1"/>
            <a:r>
              <a:rPr lang="en-US" sz="2400" dirty="0">
                <a:latin typeface="Calibri" panose="020F0502020204030204" pitchFamily="34" charset="0"/>
                <a:cs typeface="Calibri" panose="020F0502020204030204" pitchFamily="34" charset="0"/>
              </a:rPr>
              <a:t>Balance sheet</a:t>
            </a:r>
          </a:p>
          <a:p>
            <a:pPr lvl="1"/>
            <a:r>
              <a:rPr lang="en-US" sz="2400" dirty="0">
                <a:latin typeface="Calibri" panose="020F0502020204030204" pitchFamily="34" charset="0"/>
                <a:cs typeface="Calibri" panose="020F0502020204030204" pitchFamily="34" charset="0"/>
              </a:rPr>
              <a:t>Income statements</a:t>
            </a:r>
          </a:p>
          <a:p>
            <a:pPr lvl="1"/>
            <a:r>
              <a:rPr lang="en-US" sz="2400" dirty="0">
                <a:latin typeface="Calibri" panose="020F0502020204030204" pitchFamily="34" charset="0"/>
                <a:cs typeface="Calibri" panose="020F0502020204030204" pitchFamily="34" charset="0"/>
              </a:rPr>
              <a:t>Financial ratios</a:t>
            </a:r>
          </a:p>
          <a:p>
            <a:pPr lvl="1"/>
            <a:r>
              <a:rPr lang="en-US" sz="2400" dirty="0">
                <a:latin typeface="Calibri" panose="020F0502020204030204" pitchFamily="34" charset="0"/>
                <a:cs typeface="Calibri" panose="020F0502020204030204" pitchFamily="34" charset="0"/>
              </a:rPr>
              <a:t>Budgets</a:t>
            </a:r>
          </a:p>
          <a:p>
            <a:pPr lvl="1"/>
            <a:r>
              <a:rPr lang="en-US" sz="2400" dirty="0">
                <a:latin typeface="Calibri" panose="020F0502020204030204" pitchFamily="34" charset="0"/>
                <a:cs typeface="Calibri" panose="020F0502020204030204" pitchFamily="34" charset="0"/>
              </a:rPr>
              <a:t>Economic value added (EVA) – the amount by which company profits (revenues minus expenses minus taxes) exceed the cost of capital in a given year.</a:t>
            </a:r>
          </a:p>
        </p:txBody>
      </p:sp>
    </p:spTree>
    <p:extLst>
      <p:ext uri="{BB962C8B-B14F-4D97-AF65-F5344CB8AC3E}">
        <p14:creationId xmlns:p14="http://schemas.microsoft.com/office/powerpoint/2010/main" val="396591282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Control</a:t>
            </a:r>
          </a:p>
        </p:txBody>
      </p:sp>
      <p:sp>
        <p:nvSpPr>
          <p:cNvPr id="3" name="Content Placeholder 2"/>
          <p:cNvSpPr>
            <a:spLocks noGrp="1"/>
          </p:cNvSpPr>
          <p:nvPr>
            <p:ph idx="1"/>
          </p:nvPr>
        </p:nvSpPr>
        <p:spPr/>
        <p:txBody>
          <a:bodyPr anchor="ctr">
            <a:normAutofit/>
          </a:bodyPr>
          <a:lstStyle/>
          <a:p>
            <a:r>
              <a:rPr lang="en-US" sz="2400" dirty="0">
                <a:latin typeface="Calibri" panose="020F0502020204030204" pitchFamily="34" charset="0"/>
                <a:cs typeface="Calibri" panose="020F0502020204030204" pitchFamily="34" charset="0"/>
              </a:rPr>
              <a:t>Customers</a:t>
            </a:r>
          </a:p>
          <a:p>
            <a:pPr lvl="1"/>
            <a:r>
              <a:rPr lang="en-US" sz="2400" b="1" dirty="0">
                <a:latin typeface="Calibri" panose="020F0502020204030204" pitchFamily="34" charset="0"/>
                <a:cs typeface="Calibri" panose="020F0502020204030204" pitchFamily="34" charset="0"/>
              </a:rPr>
              <a:t>Customer defections</a:t>
            </a:r>
            <a:r>
              <a:rPr lang="en-US" sz="2400" dirty="0">
                <a:latin typeface="Calibri" panose="020F0502020204030204" pitchFamily="34" charset="0"/>
                <a:cs typeface="Calibri" panose="020F0502020204030204" pitchFamily="34" charset="0"/>
              </a:rPr>
              <a:t> – a performance assessment in which companies identify which customers are leaving and measure the rate at which they are leaving.</a:t>
            </a:r>
          </a:p>
          <a:p>
            <a:pPr lvl="1"/>
            <a:r>
              <a:rPr lang="en-US" sz="2400" b="1" dirty="0">
                <a:latin typeface="Calibri" panose="020F0502020204030204" pitchFamily="34" charset="0"/>
                <a:cs typeface="Calibri" panose="020F0502020204030204" pitchFamily="34" charset="0"/>
              </a:rPr>
              <a:t>Customer survey </a:t>
            </a:r>
            <a:r>
              <a:rPr lang="en-US" sz="2400" dirty="0">
                <a:latin typeface="Calibri" panose="020F0502020204030204" pitchFamily="34" charset="0"/>
                <a:cs typeface="Calibri" panose="020F0502020204030204" pitchFamily="34" charset="0"/>
              </a:rPr>
              <a:t>– Good but may be misleading by themselves.</a:t>
            </a:r>
          </a:p>
          <a:p>
            <a:pPr lvl="1"/>
            <a:r>
              <a:rPr lang="en-US" sz="2400" dirty="0">
                <a:latin typeface="Calibri" panose="020F0502020204030204" pitchFamily="34" charset="0"/>
                <a:cs typeface="Calibri" panose="020F0502020204030204" pitchFamily="34" charset="0"/>
              </a:rPr>
              <a:t>Net Promoter score (</a:t>
            </a:r>
            <a:r>
              <a:rPr lang="en-US" sz="2400" b="1" dirty="0">
                <a:latin typeface="Calibri" panose="020F0502020204030204" pitchFamily="34" charset="0"/>
                <a:cs typeface="Calibri" panose="020F0502020204030204" pitchFamily="34" charset="0"/>
              </a:rPr>
              <a:t>NPS</a:t>
            </a:r>
            <a:r>
              <a:rPr lang="en-US" sz="24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5502104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Control</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Net Promoter Score</a:t>
            </a:r>
            <a:br>
              <a:rPr lang="en-US" b="1" dirty="0"/>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677334" y="1713600"/>
            <a:ext cx="8596668" cy="4327763"/>
          </a:xfrm>
        </p:spPr>
        <p:txBody>
          <a:bodyPr anchor="ctr">
            <a:normAutofit/>
          </a:bodyPr>
          <a:lstStyle/>
          <a:p>
            <a:pPr>
              <a:lnSpc>
                <a:spcPct val="80000"/>
              </a:lnSpc>
            </a:pPr>
            <a:r>
              <a:rPr lang="en-US" sz="2400" dirty="0">
                <a:latin typeface="Calibri" panose="020F0502020204030204" pitchFamily="34" charset="0"/>
                <a:cs typeface="Calibri" panose="020F0502020204030204" pitchFamily="34" charset="0"/>
              </a:rPr>
              <a:t>The Net Promoter Score is an index ranging from -100 to 100 that measures the willingness of customers to recommend a company’s products or services to others. It is used as a proxy for gauging the customer’s overall satisfaction with a company’s product or service and the customer’s loyalty to the brand.</a:t>
            </a:r>
          </a:p>
          <a:p>
            <a:pPr>
              <a:lnSpc>
                <a:spcPct val="80000"/>
              </a:lnSpc>
            </a:pPr>
            <a:r>
              <a:rPr lang="en-US" sz="2400" dirty="0">
                <a:latin typeface="Calibri" panose="020F0502020204030204" pitchFamily="34" charset="0"/>
                <a:cs typeface="Calibri" panose="020F0502020204030204" pitchFamily="34" charset="0"/>
              </a:rPr>
              <a:t>Customers are surveyed on one single question. They are asked to rate on an 11-point scale the likelihood of recommending the company or brand to a friend or colleague.</a:t>
            </a:r>
          </a:p>
          <a:p>
            <a:pPr>
              <a:lnSpc>
                <a:spcPct val="80000"/>
              </a:lnSpc>
            </a:pPr>
            <a:r>
              <a:rPr lang="en-US" sz="2400" i="1" dirty="0">
                <a:latin typeface="Calibri" panose="020F0502020204030204" pitchFamily="34" charset="0"/>
                <a:cs typeface="Calibri" panose="020F0502020204030204" pitchFamily="34" charset="0"/>
              </a:rPr>
              <a:t>“On a scale of 0 to 10, how likely are you to recommend this company’s product or service to a friend or a colleague?”</a:t>
            </a:r>
            <a:endParaRPr lang="en-US" sz="2400" dirty="0">
              <a:latin typeface="Calibri" panose="020F0502020204030204" pitchFamily="34" charset="0"/>
              <a:cs typeface="Calibri" panose="020F0502020204030204" pitchFamily="34" charset="0"/>
            </a:endParaRPr>
          </a:p>
          <a:p>
            <a:pPr>
              <a:lnSpc>
                <a:spcPct val="80000"/>
              </a:lnSpc>
            </a:pPr>
            <a:r>
              <a:rPr lang="en-US" sz="2400" dirty="0">
                <a:latin typeface="Calibri" panose="020F0502020204030204" pitchFamily="34" charset="0"/>
                <a:cs typeface="Calibri" panose="020F0502020204030204" pitchFamily="34" charset="0"/>
              </a:rPr>
              <a:t>Based on their rating, customers are then classified in 3 categories: detractors, passives and promoters.</a:t>
            </a:r>
          </a:p>
          <a:p>
            <a:pPr>
              <a:lnSpc>
                <a:spcPct val="80000"/>
              </a:lnSpc>
            </a:pPr>
            <a:endParaRPr lang="en-US" sz="2000" dirty="0"/>
          </a:p>
        </p:txBody>
      </p:sp>
    </p:spTree>
    <p:extLst>
      <p:ext uri="{BB962C8B-B14F-4D97-AF65-F5344CB8AC3E}">
        <p14:creationId xmlns:p14="http://schemas.microsoft.com/office/powerpoint/2010/main" val="98614219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Control</a:t>
            </a:r>
          </a:p>
        </p:txBody>
      </p:sp>
      <p:sp>
        <p:nvSpPr>
          <p:cNvPr id="3" name="Content Placeholder 2"/>
          <p:cNvSpPr>
            <a:spLocks noGrp="1"/>
          </p:cNvSpPr>
          <p:nvPr>
            <p:ph idx="1"/>
          </p:nvPr>
        </p:nvSpPr>
        <p:spPr/>
        <p:txBody>
          <a:bodyPr anchor="ctr">
            <a:normAutofit/>
          </a:bodyPr>
          <a:lstStyle/>
          <a:p>
            <a:pPr>
              <a:lnSpc>
                <a:spcPct val="80000"/>
              </a:lnSpc>
            </a:pPr>
            <a:r>
              <a:rPr lang="en-US" sz="2400" dirty="0">
                <a:latin typeface="Calibri" panose="020F0502020204030204" pitchFamily="34" charset="0"/>
                <a:cs typeface="Calibri" panose="020F0502020204030204" pitchFamily="34" charset="0"/>
              </a:rPr>
              <a:t>Internal Perspective – the processes, decisions, and actions that managers and workers make within the organization. </a:t>
            </a:r>
          </a:p>
          <a:p>
            <a:pPr lvl="1">
              <a:lnSpc>
                <a:spcPct val="80000"/>
              </a:lnSpc>
            </a:pPr>
            <a:r>
              <a:rPr lang="en-US" sz="2400" b="1" dirty="0">
                <a:latin typeface="Calibri" panose="020F0502020204030204" pitchFamily="34" charset="0"/>
                <a:cs typeface="Calibri" panose="020F0502020204030204" pitchFamily="34" charset="0"/>
              </a:rPr>
              <a:t>Quality</a:t>
            </a:r>
            <a:r>
              <a:rPr lang="en-US" sz="2400" dirty="0">
                <a:latin typeface="Calibri" panose="020F0502020204030204" pitchFamily="34" charset="0"/>
                <a:cs typeface="Calibri" panose="020F0502020204030204" pitchFamily="34" charset="0"/>
              </a:rPr>
              <a:t> – excellence, value and conformance to expectations. Quality is also discussed in Chapter 18 – </a:t>
            </a:r>
            <a:r>
              <a:rPr lang="en-US" sz="2400" b="1" dirty="0">
                <a:latin typeface="Calibri" panose="020F0502020204030204" pitchFamily="34" charset="0"/>
                <a:cs typeface="Calibri" panose="020F0502020204030204" pitchFamily="34" charset="0"/>
              </a:rPr>
              <a:t>a product or service free from deficiencies, or the characteristics of a product or service  that satisfy customer needs.</a:t>
            </a:r>
          </a:p>
          <a:p>
            <a:pPr lvl="1">
              <a:lnSpc>
                <a:spcPct val="80000"/>
              </a:lnSpc>
            </a:pPr>
            <a:r>
              <a:rPr lang="en-US" sz="2400" b="1" u="sng" dirty="0">
                <a:latin typeface="Calibri" panose="020F0502020204030204" pitchFamily="34" charset="0"/>
                <a:cs typeface="Calibri" panose="020F0502020204030204" pitchFamily="34" charset="0"/>
              </a:rPr>
              <a:t>Value</a:t>
            </a:r>
            <a:r>
              <a:rPr lang="en-US" sz="2400" dirty="0">
                <a:latin typeface="Calibri" panose="020F0502020204030204" pitchFamily="34" charset="0"/>
                <a:cs typeface="Calibri" panose="020F0502020204030204" pitchFamily="34" charset="0"/>
              </a:rPr>
              <a:t> – customer perception that the product quality is excellent for the price offered.</a:t>
            </a:r>
          </a:p>
          <a:p>
            <a:pPr lvl="1">
              <a:lnSpc>
                <a:spcPct val="80000"/>
              </a:lnSpc>
            </a:pPr>
            <a:r>
              <a:rPr lang="en-US" sz="2400" dirty="0">
                <a:latin typeface="Calibri" panose="020F0502020204030204" pitchFamily="34" charset="0"/>
                <a:cs typeface="Calibri" panose="020F0502020204030204" pitchFamily="34" charset="0"/>
              </a:rPr>
              <a:t>The way that a company defines quality affects the methods and measures that employees use to control quality.</a:t>
            </a:r>
          </a:p>
        </p:txBody>
      </p:sp>
    </p:spTree>
    <p:extLst>
      <p:ext uri="{BB962C8B-B14F-4D97-AF65-F5344CB8AC3E}">
        <p14:creationId xmlns:p14="http://schemas.microsoft.com/office/powerpoint/2010/main" val="415524233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Control</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Innovation and Learning Perspective</a:t>
            </a: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chor="ctr">
            <a:normAutofit/>
          </a:bodyPr>
          <a:lstStyle/>
          <a:p>
            <a:r>
              <a:rPr lang="en-US" sz="2400" dirty="0">
                <a:latin typeface="Calibri" panose="020F0502020204030204" pitchFamily="34" charset="0"/>
                <a:cs typeface="Calibri" panose="020F0502020204030204" pitchFamily="34" charset="0"/>
              </a:rPr>
              <a:t>Can an organization continue to improve and create value?</a:t>
            </a:r>
          </a:p>
          <a:p>
            <a:pPr lvl="1"/>
            <a:r>
              <a:rPr lang="en-US" sz="2400" dirty="0">
                <a:latin typeface="Calibri" panose="020F0502020204030204" pitchFamily="34" charset="0"/>
                <a:cs typeface="Calibri" panose="020F0502020204030204" pitchFamily="34" charset="0"/>
              </a:rPr>
              <a:t>Sustainability is an example of an area in which many companies are striving for </a:t>
            </a:r>
            <a:r>
              <a:rPr lang="en-US" sz="2400" b="1" dirty="0">
                <a:latin typeface="Calibri" panose="020F0502020204030204" pitchFamily="34" charset="0"/>
                <a:cs typeface="Calibri" panose="020F0502020204030204" pitchFamily="34" charset="0"/>
              </a:rPr>
              <a:t>continuous improvement</a:t>
            </a:r>
            <a:r>
              <a:rPr lang="en-US" sz="2400" dirty="0">
                <a:latin typeface="Calibri" panose="020F0502020204030204" pitchFamily="34" charset="0"/>
                <a:cs typeface="Calibri" panose="020F0502020204030204" pitchFamily="34" charset="0"/>
              </a:rPr>
              <a:t>. 	</a:t>
            </a:r>
          </a:p>
          <a:p>
            <a:pPr marL="914400" lvl="2" indent="0">
              <a:buNone/>
            </a:pPr>
            <a:r>
              <a:rPr lang="en-US" sz="2400" dirty="0">
                <a:latin typeface="Calibri" panose="020F0502020204030204" pitchFamily="34" charset="0"/>
                <a:cs typeface="Calibri" panose="020F0502020204030204" pitchFamily="34" charset="0"/>
              </a:rPr>
              <a:t>1. Waste prevention &amp; reduction – prevent waste and pollution before they occur</a:t>
            </a:r>
          </a:p>
          <a:p>
            <a:pPr marL="914400" lvl="2" indent="0">
              <a:buNone/>
            </a:pPr>
            <a:r>
              <a:rPr lang="en-US" sz="2400" dirty="0">
                <a:latin typeface="Calibri" panose="020F0502020204030204" pitchFamily="34" charset="0"/>
                <a:cs typeface="Calibri" panose="020F0502020204030204" pitchFamily="34" charset="0"/>
              </a:rPr>
              <a:t>2. Recycle &amp; reuse</a:t>
            </a:r>
          </a:p>
          <a:p>
            <a:pPr marL="914400" lvl="2" indent="0">
              <a:buNone/>
            </a:pPr>
            <a:r>
              <a:rPr lang="en-US" sz="2400" dirty="0">
                <a:latin typeface="Calibri" panose="020F0502020204030204" pitchFamily="34" charset="0"/>
                <a:cs typeface="Calibri" panose="020F0502020204030204" pitchFamily="34" charset="0"/>
              </a:rPr>
              <a:t>3. Waste treatment</a:t>
            </a:r>
          </a:p>
          <a:p>
            <a:pPr marL="914400" lvl="2" indent="0">
              <a:buNone/>
            </a:pPr>
            <a:r>
              <a:rPr lang="en-US" sz="2400" dirty="0">
                <a:latin typeface="Calibri" panose="020F0502020204030204" pitchFamily="34" charset="0"/>
                <a:cs typeface="Calibri" panose="020F0502020204030204" pitchFamily="34" charset="0"/>
              </a:rPr>
              <a:t>4. Waste disposal </a:t>
            </a:r>
          </a:p>
        </p:txBody>
      </p:sp>
    </p:spTree>
    <p:extLst>
      <p:ext uri="{BB962C8B-B14F-4D97-AF65-F5344CB8AC3E}">
        <p14:creationId xmlns:p14="http://schemas.microsoft.com/office/powerpoint/2010/main" val="274840831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C7DF-6BC0-4FFC-A543-20B7DC7BB650}"/>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Information</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Consumer Data</a:t>
            </a:r>
          </a:p>
        </p:txBody>
      </p:sp>
      <p:sp>
        <p:nvSpPr>
          <p:cNvPr id="3" name="Content Placeholder 2">
            <a:extLst>
              <a:ext uri="{FF2B5EF4-FFF2-40B4-BE49-F238E27FC236}">
                <a16:creationId xmlns:a16="http://schemas.microsoft.com/office/drawing/2014/main" id="{DD7DFD4C-9A7F-41E2-903F-61CBB571CCC5}"/>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Social</a:t>
            </a:r>
          </a:p>
          <a:p>
            <a:r>
              <a:rPr lang="en-US" sz="2400" dirty="0">
                <a:latin typeface="Calibri" panose="020F0502020204030204" pitchFamily="34" charset="0"/>
                <a:cs typeface="Calibri" panose="020F0502020204030204" pitchFamily="34" charset="0"/>
              </a:rPr>
              <a:t>Mobile</a:t>
            </a:r>
          </a:p>
          <a:p>
            <a:r>
              <a:rPr lang="en-US" sz="2400" dirty="0">
                <a:latin typeface="Calibri" panose="020F0502020204030204" pitchFamily="34" charset="0"/>
                <a:cs typeface="Calibri" panose="020F0502020204030204" pitchFamily="34" charset="0"/>
              </a:rPr>
              <a:t>Cloud </a:t>
            </a:r>
          </a:p>
          <a:p>
            <a:r>
              <a:rPr lang="en-US" sz="2400" dirty="0">
                <a:latin typeface="Calibri" panose="020F0502020204030204" pitchFamily="34" charset="0"/>
                <a:cs typeface="Calibri" panose="020F0502020204030204" pitchFamily="34" charset="0"/>
              </a:rPr>
              <a:t>AI</a:t>
            </a:r>
          </a:p>
          <a:p>
            <a:r>
              <a:rPr lang="en-US" sz="2400" dirty="0">
                <a:latin typeface="Calibri" panose="020F0502020204030204" pitchFamily="34" charset="0"/>
                <a:cs typeface="Calibri" panose="020F0502020204030204" pitchFamily="34" charset="0"/>
              </a:rPr>
              <a:t>IOT</a:t>
            </a:r>
          </a:p>
          <a:p>
            <a:r>
              <a:rPr lang="en-US" sz="2400" dirty="0">
                <a:latin typeface="Calibri" panose="020F0502020204030204" pitchFamily="34" charset="0"/>
                <a:cs typeface="Calibri" panose="020F0502020204030204" pitchFamily="34" charset="0"/>
              </a:rPr>
              <a:t>Video</a:t>
            </a:r>
          </a:p>
          <a:p>
            <a:r>
              <a:rPr lang="en-US" sz="2400" dirty="0">
                <a:latin typeface="Calibri" panose="020F0502020204030204" pitchFamily="34" charset="0"/>
                <a:cs typeface="Calibri" panose="020F0502020204030204" pitchFamily="34" charset="0"/>
              </a:rPr>
              <a:t>Collecting information – capture, manage, store, share, preserve, and deliver information.</a:t>
            </a:r>
          </a:p>
          <a:p>
            <a:pPr marL="0" indent="0">
              <a:buNone/>
            </a:pPr>
            <a:endParaRPr lang="en-US" dirty="0"/>
          </a:p>
        </p:txBody>
      </p:sp>
    </p:spTree>
    <p:extLst>
      <p:ext uri="{BB962C8B-B14F-4D97-AF65-F5344CB8AC3E}">
        <p14:creationId xmlns:p14="http://schemas.microsoft.com/office/powerpoint/2010/main" val="381742442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FE625-60CE-44A6-AE16-659FBA8620AE}"/>
              </a:ext>
            </a:extLst>
          </p:cNvPr>
          <p:cNvSpPr>
            <a:spLocks noGrp="1"/>
          </p:cNvSpPr>
          <p:nvPr>
            <p:ph type="title"/>
          </p:nvPr>
        </p:nvSpPr>
        <p:spPr/>
        <p:txBody>
          <a:bodyPr/>
          <a:lstStyle/>
          <a:p>
            <a:pPr algn="ctr"/>
            <a:r>
              <a:rPr lang="en-US" dirty="0"/>
              <a:t>Protecting Information</a:t>
            </a:r>
          </a:p>
        </p:txBody>
      </p:sp>
      <p:sp>
        <p:nvSpPr>
          <p:cNvPr id="3" name="Content Placeholder 2">
            <a:extLst>
              <a:ext uri="{FF2B5EF4-FFF2-40B4-BE49-F238E27FC236}">
                <a16:creationId xmlns:a16="http://schemas.microsoft.com/office/drawing/2014/main" id="{FD2E4E31-DD35-4677-AC16-7F4797788692}"/>
              </a:ext>
            </a:extLst>
          </p:cNvPr>
          <p:cNvSpPr>
            <a:spLocks noGrp="1"/>
          </p:cNvSpPr>
          <p:nvPr>
            <p:ph idx="1"/>
          </p:nvPr>
        </p:nvSpPr>
        <p:spPr/>
        <p:txBody>
          <a:bodyPr>
            <a:normAutofit/>
          </a:bodyPr>
          <a:lstStyle/>
          <a:p>
            <a:r>
              <a:rPr lang="en-US" sz="2000" dirty="0">
                <a:latin typeface="Calibri" panose="020F0502020204030204" pitchFamily="34" charset="0"/>
                <a:cs typeface="Calibri" panose="020F0502020204030204" pitchFamily="34" charset="0"/>
              </a:rPr>
              <a:t>Data breaches (source CNN, September 4, 2017)</a:t>
            </a:r>
          </a:p>
          <a:p>
            <a:pPr lvl="1"/>
            <a:r>
              <a:rPr lang="en-US" sz="2000" dirty="0">
                <a:latin typeface="Calibri" panose="020F0502020204030204" pitchFamily="34" charset="0"/>
                <a:cs typeface="Calibri" panose="020F0502020204030204" pitchFamily="34" charset="0"/>
              </a:rPr>
              <a:t>Yahoo – 2013, 2014; 500 million accounts and subsequently they disclosed a second  breach of over 1 billion accounts</a:t>
            </a:r>
          </a:p>
          <a:p>
            <a:pPr lvl="1"/>
            <a:r>
              <a:rPr lang="en-US" sz="2000" dirty="0">
                <a:latin typeface="Calibri" panose="020F0502020204030204" pitchFamily="34" charset="0"/>
                <a:cs typeface="Calibri" panose="020F0502020204030204" pitchFamily="34" charset="0"/>
              </a:rPr>
              <a:t>Equifax – 2017; 143 million</a:t>
            </a:r>
          </a:p>
          <a:p>
            <a:pPr lvl="1"/>
            <a:r>
              <a:rPr lang="en-US" sz="2000" dirty="0">
                <a:latin typeface="Calibri" panose="020F0502020204030204" pitchFamily="34" charset="0"/>
                <a:cs typeface="Calibri" panose="020F0502020204030204" pitchFamily="34" charset="0"/>
              </a:rPr>
              <a:t>Myspace – 360 million accounts by a Russian hacker.</a:t>
            </a:r>
          </a:p>
          <a:p>
            <a:pPr lvl="1"/>
            <a:r>
              <a:rPr lang="en-US" sz="2000" dirty="0">
                <a:latin typeface="Calibri" panose="020F0502020204030204" pitchFamily="34" charset="0"/>
                <a:cs typeface="Calibri" panose="020F0502020204030204" pitchFamily="34" charset="0"/>
              </a:rPr>
              <a:t>LinkedIn – 2012 but not made public until 2016.  100 million users</a:t>
            </a:r>
          </a:p>
          <a:p>
            <a:pPr lvl="1"/>
            <a:r>
              <a:rPr lang="en-US" sz="2000" dirty="0">
                <a:latin typeface="Calibri" panose="020F0502020204030204" pitchFamily="34" charset="0"/>
                <a:cs typeface="Calibri" panose="020F0502020204030204" pitchFamily="34" charset="0"/>
              </a:rPr>
              <a:t>Heartland – 2008 exposed 130 million accounts (credit card processor)</a:t>
            </a:r>
          </a:p>
          <a:p>
            <a:pPr lvl="1"/>
            <a:r>
              <a:rPr lang="en-US" sz="2000" dirty="0">
                <a:latin typeface="Calibri" panose="020F0502020204030204" pitchFamily="34" charset="0"/>
                <a:cs typeface="Calibri" panose="020F0502020204030204" pitchFamily="34" charset="0"/>
              </a:rPr>
              <a:t>Target – 2013; impacted 40 million customers </a:t>
            </a:r>
          </a:p>
          <a:p>
            <a:r>
              <a:rPr lang="en-US" sz="2000" dirty="0">
                <a:latin typeface="Calibri" panose="020F0502020204030204" pitchFamily="34" charset="0"/>
                <a:cs typeface="Calibri" panose="020F0502020204030204" pitchFamily="34" charset="0"/>
                <a:hlinkClick r:id="rId3"/>
              </a:rPr>
              <a:t>Congressional Hearings – 2017</a:t>
            </a:r>
            <a:r>
              <a:rPr lang="en-US" sz="2000" dirty="0">
                <a:latin typeface="Calibri" panose="020F0502020204030204" pitchFamily="34" charset="0"/>
                <a:cs typeface="Calibri" panose="020F0502020204030204" pitchFamily="34" charset="0"/>
              </a:rPr>
              <a:t>; </a:t>
            </a:r>
            <a:r>
              <a:rPr lang="en-US" sz="2000" dirty="0">
                <a:latin typeface="Calibri" panose="020F0502020204030204" pitchFamily="34" charset="0"/>
                <a:cs typeface="Calibri" panose="020F0502020204030204" pitchFamily="34" charset="0"/>
                <a:hlinkClick r:id="rId4"/>
              </a:rPr>
              <a:t>Facebook 2018</a:t>
            </a:r>
            <a:endParaRPr lang="en-US" sz="2000" dirty="0">
              <a:latin typeface="Calibri" panose="020F0502020204030204" pitchFamily="34" charset="0"/>
              <a:cs typeface="Calibri" panose="020F0502020204030204" pitchFamily="34" charset="0"/>
            </a:endParaRPr>
          </a:p>
          <a:p>
            <a:pPr lvl="1"/>
            <a:endParaRPr lang="en-US" dirty="0"/>
          </a:p>
        </p:txBody>
      </p:sp>
    </p:spTree>
    <p:extLst>
      <p:ext uri="{BB962C8B-B14F-4D97-AF65-F5344CB8AC3E}">
        <p14:creationId xmlns:p14="http://schemas.microsoft.com/office/powerpoint/2010/main" val="256003208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Managing Information</a:t>
            </a:r>
          </a:p>
        </p:txBody>
      </p:sp>
      <p:sp>
        <p:nvSpPr>
          <p:cNvPr id="3" name="Content Placeholder 2"/>
          <p:cNvSpPr>
            <a:spLocks noGrp="1"/>
          </p:cNvSpPr>
          <p:nvPr>
            <p:ph idx="1"/>
          </p:nvPr>
        </p:nvSpPr>
        <p:spPr/>
        <p:txBody>
          <a:bodyPr anchor="ctr">
            <a:noAutofit/>
          </a:bodyPr>
          <a:lstStyle/>
          <a:p>
            <a:pPr>
              <a:lnSpc>
                <a:spcPct val="70000"/>
              </a:lnSpc>
            </a:pPr>
            <a:r>
              <a:rPr lang="en-US" sz="2400" dirty="0">
                <a:latin typeface="Calibri" panose="020F0502020204030204" pitchFamily="34" charset="0"/>
                <a:cs typeface="Calibri" panose="020F0502020204030204" pitchFamily="34" charset="0"/>
              </a:rPr>
              <a:t>Information has strategic importance</a:t>
            </a:r>
          </a:p>
          <a:p>
            <a:pPr lvl="1">
              <a:lnSpc>
                <a:spcPct val="70000"/>
              </a:lnSpc>
            </a:pPr>
            <a:r>
              <a:rPr lang="en-US" sz="2400" b="1" dirty="0">
                <a:latin typeface="Calibri" panose="020F0502020204030204" pitchFamily="34" charset="0"/>
                <a:cs typeface="Calibri" panose="020F0502020204030204" pitchFamily="34" charset="0"/>
              </a:rPr>
              <a:t>Information</a:t>
            </a:r>
            <a:r>
              <a:rPr lang="en-US" sz="2400" dirty="0">
                <a:latin typeface="Calibri" panose="020F0502020204030204" pitchFamily="34" charset="0"/>
                <a:cs typeface="Calibri" panose="020F0502020204030204" pitchFamily="34" charset="0"/>
              </a:rPr>
              <a:t> – useful data that can influence people’s choices and behaviors.</a:t>
            </a:r>
          </a:p>
          <a:p>
            <a:pPr lvl="1">
              <a:lnSpc>
                <a:spcPct val="70000"/>
              </a:lnSpc>
            </a:pPr>
            <a:r>
              <a:rPr lang="en-US" sz="2400" b="1" dirty="0">
                <a:latin typeface="Calibri" panose="020F0502020204030204" pitchFamily="34" charset="0"/>
                <a:cs typeface="Calibri" panose="020F0502020204030204" pitchFamily="34" charset="0"/>
              </a:rPr>
              <a:t>Raw Data </a:t>
            </a:r>
            <a:r>
              <a:rPr lang="en-US" sz="2400" dirty="0">
                <a:latin typeface="Calibri" panose="020F0502020204030204" pitchFamily="34" charset="0"/>
                <a:cs typeface="Calibri" panose="020F0502020204030204" pitchFamily="34" charset="0"/>
              </a:rPr>
              <a:t>– facts and figures</a:t>
            </a:r>
          </a:p>
          <a:p>
            <a:pPr>
              <a:lnSpc>
                <a:spcPct val="70000"/>
              </a:lnSpc>
            </a:pPr>
            <a:r>
              <a:rPr lang="en-US" sz="2400" dirty="0">
                <a:latin typeface="Calibri" panose="020F0502020204030204" pitchFamily="34" charset="0"/>
                <a:cs typeface="Calibri" panose="020F0502020204030204" pitchFamily="34" charset="0"/>
              </a:rPr>
              <a:t>Sustaining competitive advantage through information technology</a:t>
            </a:r>
          </a:p>
          <a:p>
            <a:pPr lvl="1">
              <a:lnSpc>
                <a:spcPct val="70000"/>
              </a:lnSpc>
            </a:pPr>
            <a:r>
              <a:rPr lang="en-US" sz="2400" dirty="0">
                <a:latin typeface="Calibri" panose="020F0502020204030204" pitchFamily="34" charset="0"/>
                <a:cs typeface="Calibri" panose="020F0502020204030204" pitchFamily="34" charset="0"/>
              </a:rPr>
              <a:t>Does it lower cost or create a better product?</a:t>
            </a:r>
          </a:p>
          <a:p>
            <a:pPr lvl="1">
              <a:lnSpc>
                <a:spcPct val="70000"/>
              </a:lnSpc>
            </a:pPr>
            <a:r>
              <a:rPr lang="en-US" sz="2400" dirty="0">
                <a:latin typeface="Calibri" panose="020F0502020204030204" pitchFamily="34" charset="0"/>
                <a:cs typeface="Calibri" panose="020F0502020204030204" pitchFamily="34" charset="0"/>
              </a:rPr>
              <a:t>Is it different than competing firms?</a:t>
            </a:r>
          </a:p>
          <a:p>
            <a:pPr lvl="1">
              <a:lnSpc>
                <a:spcPct val="70000"/>
              </a:lnSpc>
            </a:pPr>
            <a:r>
              <a:rPr lang="en-US" sz="2400" dirty="0">
                <a:latin typeface="Calibri" panose="020F0502020204030204" pitchFamily="34" charset="0"/>
                <a:cs typeface="Calibri" panose="020F0502020204030204" pitchFamily="34" charset="0"/>
              </a:rPr>
              <a:t>Is it difficult for competitors to obtain (create or buy)?</a:t>
            </a:r>
          </a:p>
          <a:p>
            <a:pPr>
              <a:lnSpc>
                <a:spcPct val="70000"/>
              </a:lnSpc>
            </a:pPr>
            <a:r>
              <a:rPr lang="en-US" sz="2400" dirty="0">
                <a:latin typeface="Calibri" panose="020F0502020204030204" pitchFamily="34" charset="0"/>
                <a:cs typeface="Calibri" panose="020F0502020204030204" pitchFamily="34" charset="0"/>
              </a:rPr>
              <a:t>The key to sustaining a competitive advantage is using information technology to continuously improve and support the core functions of a business.</a:t>
            </a:r>
          </a:p>
        </p:txBody>
      </p:sp>
    </p:spTree>
    <p:extLst>
      <p:ext uri="{BB962C8B-B14F-4D97-AF65-F5344CB8AC3E}">
        <p14:creationId xmlns:p14="http://schemas.microsoft.com/office/powerpoint/2010/main" val="291158946"/>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37600"/>
            <a:ext cx="8596668" cy="1320800"/>
          </a:xfrm>
        </p:spPr>
        <p:txBody>
          <a:bodyPr>
            <a:normAutofit fontScale="90000"/>
          </a:bodyPr>
          <a:lstStyle/>
          <a:p>
            <a:pPr algn="ctr"/>
            <a:r>
              <a:rPr lang="en-US" dirty="0">
                <a:solidFill>
                  <a:schemeClr val="accent1"/>
                </a:solidFill>
                <a:latin typeface="Calibri" panose="020F0502020204030204" pitchFamily="34" charset="0"/>
                <a:cs typeface="Calibri" panose="020F0502020204030204" pitchFamily="34" charset="0"/>
              </a:rPr>
              <a:t>Managing Information</a:t>
            </a:r>
            <a:br>
              <a:rPr lang="en-US" dirty="0">
                <a:solidFill>
                  <a:schemeClr val="accent1"/>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Useful information</a:t>
            </a:r>
            <a:br>
              <a:rPr lang="en-US" dirty="0">
                <a:latin typeface="Calibri" panose="020F0502020204030204" pitchFamily="34" charset="0"/>
                <a:cs typeface="Calibri" panose="020F0502020204030204" pitchFamily="34" charset="0"/>
              </a:rPr>
            </a:br>
            <a:endParaRPr lang="en-US" dirty="0">
              <a:solidFill>
                <a:schemeClr val="accent1"/>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929334" y="1706989"/>
            <a:ext cx="8596668" cy="3880773"/>
          </a:xfrm>
        </p:spPr>
        <p:txBody>
          <a:bodyPr anchor="ctr">
            <a:noAutofit/>
          </a:bodyPr>
          <a:lstStyle/>
          <a:p>
            <a:pPr lvl="1"/>
            <a:r>
              <a:rPr lang="en-US" sz="2400" dirty="0">
                <a:latin typeface="Calibri" panose="020F0502020204030204" pitchFamily="34" charset="0"/>
                <a:cs typeface="Calibri" panose="020F0502020204030204" pitchFamily="34" charset="0"/>
              </a:rPr>
              <a:t>Accurate</a:t>
            </a:r>
          </a:p>
          <a:p>
            <a:pPr lvl="1"/>
            <a:r>
              <a:rPr lang="en-US" sz="2400" dirty="0">
                <a:latin typeface="Calibri" panose="020F0502020204030204" pitchFamily="34" charset="0"/>
                <a:cs typeface="Calibri" panose="020F0502020204030204" pitchFamily="34" charset="0"/>
              </a:rPr>
              <a:t>Complete</a:t>
            </a:r>
          </a:p>
          <a:p>
            <a:pPr lvl="1"/>
            <a:r>
              <a:rPr lang="en-US" sz="2400" dirty="0">
                <a:latin typeface="Calibri" panose="020F0502020204030204" pitchFamily="34" charset="0"/>
                <a:cs typeface="Calibri" panose="020F0502020204030204" pitchFamily="34" charset="0"/>
              </a:rPr>
              <a:t>Relevant</a:t>
            </a:r>
          </a:p>
          <a:p>
            <a:pPr lvl="1"/>
            <a:r>
              <a:rPr lang="en-US" sz="2400" dirty="0">
                <a:latin typeface="Calibri" panose="020F0502020204030204" pitchFamily="34" charset="0"/>
                <a:cs typeface="Calibri" panose="020F0502020204030204" pitchFamily="34" charset="0"/>
              </a:rPr>
              <a:t>Timely</a:t>
            </a:r>
          </a:p>
          <a:p>
            <a:pPr lvl="1"/>
            <a:r>
              <a:rPr lang="en-US" sz="2400" dirty="0">
                <a:latin typeface="Calibri" panose="020F0502020204030204" pitchFamily="34" charset="0"/>
                <a:cs typeface="Calibri" panose="020F0502020204030204" pitchFamily="34" charset="0"/>
              </a:rPr>
              <a:t>Acquisition cost</a:t>
            </a:r>
          </a:p>
          <a:p>
            <a:pPr lvl="1"/>
            <a:r>
              <a:rPr lang="en-US" sz="2400" dirty="0">
                <a:latin typeface="Calibri" panose="020F0502020204030204" pitchFamily="34" charset="0"/>
                <a:cs typeface="Calibri" panose="020F0502020204030204" pitchFamily="34" charset="0"/>
              </a:rPr>
              <a:t>Processing cost</a:t>
            </a:r>
          </a:p>
          <a:p>
            <a:pPr lvl="1"/>
            <a:r>
              <a:rPr lang="en-US" sz="2400" dirty="0">
                <a:latin typeface="Calibri" panose="020F0502020204030204" pitchFamily="34" charset="0"/>
                <a:cs typeface="Calibri" panose="020F0502020204030204" pitchFamily="34" charset="0"/>
              </a:rPr>
              <a:t>Storage cost</a:t>
            </a:r>
          </a:p>
          <a:p>
            <a:pPr lvl="1"/>
            <a:r>
              <a:rPr lang="en-US" sz="2400" dirty="0">
                <a:latin typeface="Calibri" panose="020F0502020204030204" pitchFamily="34" charset="0"/>
                <a:cs typeface="Calibri" panose="020F0502020204030204" pitchFamily="34" charset="0"/>
              </a:rPr>
              <a:t>Retrieval cost</a:t>
            </a:r>
          </a:p>
        </p:txBody>
      </p:sp>
    </p:spTree>
    <p:extLst>
      <p:ext uri="{BB962C8B-B14F-4D97-AF65-F5344CB8AC3E}">
        <p14:creationId xmlns:p14="http://schemas.microsoft.com/office/powerpoint/2010/main" val="110390349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rPr>
              <a:t>Managing Information</a:t>
            </a:r>
          </a:p>
        </p:txBody>
      </p:sp>
      <p:sp>
        <p:nvSpPr>
          <p:cNvPr id="3" name="Content Placeholder 2"/>
          <p:cNvSpPr>
            <a:spLocks noGrp="1"/>
          </p:cNvSpPr>
          <p:nvPr>
            <p:ph idx="1"/>
          </p:nvPr>
        </p:nvSpPr>
        <p:spPr/>
        <p:txBody>
          <a:bodyPr anchor="ctr">
            <a:normAutofit/>
          </a:bodyPr>
          <a:lstStyle/>
          <a:p>
            <a:r>
              <a:rPr lang="en-US" sz="2400" dirty="0">
                <a:latin typeface="Calibri" panose="020F0502020204030204" pitchFamily="34" charset="0"/>
                <a:cs typeface="Calibri" panose="020F0502020204030204" pitchFamily="34" charset="0"/>
              </a:rPr>
              <a:t>Capturing information</a:t>
            </a:r>
          </a:p>
          <a:p>
            <a:pPr lvl="1"/>
            <a:r>
              <a:rPr lang="en-US" sz="2400" dirty="0">
                <a:latin typeface="Calibri" panose="020F0502020204030204" pitchFamily="34" charset="0"/>
                <a:cs typeface="Calibri" panose="020F0502020204030204" pitchFamily="34" charset="0"/>
              </a:rPr>
              <a:t>Bar codes</a:t>
            </a:r>
          </a:p>
          <a:p>
            <a:pPr lvl="1"/>
            <a:r>
              <a:rPr lang="en-US" sz="2400" dirty="0">
                <a:latin typeface="Calibri" panose="020F0502020204030204" pitchFamily="34" charset="0"/>
                <a:cs typeface="Calibri" panose="020F0502020204030204" pitchFamily="34" charset="0"/>
              </a:rPr>
              <a:t>Radio frequency identification (RFID)</a:t>
            </a:r>
          </a:p>
          <a:p>
            <a:pPr lvl="1"/>
            <a:r>
              <a:rPr lang="en-US" sz="2400" dirty="0">
                <a:latin typeface="Calibri" panose="020F0502020204030204" pitchFamily="34" charset="0"/>
                <a:cs typeface="Calibri" panose="020F0502020204030204" pitchFamily="34" charset="0"/>
              </a:rPr>
              <a:t>Electronic scanners</a:t>
            </a:r>
          </a:p>
          <a:p>
            <a:pPr lvl="1"/>
            <a:r>
              <a:rPr lang="en-US" sz="2400" dirty="0">
                <a:latin typeface="Calibri" panose="020F0502020204030204" pitchFamily="34" charset="0"/>
                <a:cs typeface="Calibri" panose="020F0502020204030204" pitchFamily="34" charset="0"/>
              </a:rPr>
              <a:t>Optical character recognition</a:t>
            </a:r>
          </a:p>
          <a:p>
            <a:pPr lvl="1"/>
            <a:r>
              <a:rPr lang="en-US" sz="2400" dirty="0">
                <a:latin typeface="Calibri" panose="020F0502020204030204" pitchFamily="34" charset="0"/>
                <a:cs typeface="Calibri" panose="020F0502020204030204" pitchFamily="34" charset="0"/>
              </a:rPr>
              <a:t>Mobile devices / “Smart Speakers”</a:t>
            </a:r>
          </a:p>
          <a:p>
            <a:pPr lvl="1"/>
            <a:r>
              <a:rPr lang="en-US" sz="2400" dirty="0">
                <a:latin typeface="Calibri" panose="020F0502020204030204" pitchFamily="34" charset="0"/>
                <a:cs typeface="Calibri" panose="020F0502020204030204" pitchFamily="34" charset="0"/>
              </a:rPr>
              <a:t>Telematics (vehicle)</a:t>
            </a:r>
          </a:p>
          <a:p>
            <a:pPr marL="457200" lvl="1" indent="0">
              <a:buNone/>
            </a:pPr>
            <a:endParaRPr lang="en-US" dirty="0"/>
          </a:p>
        </p:txBody>
      </p:sp>
    </p:spTree>
    <p:extLst>
      <p:ext uri="{BB962C8B-B14F-4D97-AF65-F5344CB8AC3E}">
        <p14:creationId xmlns:p14="http://schemas.microsoft.com/office/powerpoint/2010/main" val="369050992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rPr>
              <a:t>Managing Information</a:t>
            </a:r>
          </a:p>
        </p:txBody>
      </p:sp>
      <p:sp>
        <p:nvSpPr>
          <p:cNvPr id="3" name="Content Placeholder 2"/>
          <p:cNvSpPr>
            <a:spLocks noGrp="1"/>
          </p:cNvSpPr>
          <p:nvPr>
            <p:ph idx="1"/>
          </p:nvPr>
        </p:nvSpPr>
        <p:spPr/>
        <p:txBody>
          <a:bodyPr anchor="ctr">
            <a:normAutofit/>
          </a:bodyPr>
          <a:lstStyle/>
          <a:p>
            <a:r>
              <a:rPr lang="en-US" sz="2400" dirty="0">
                <a:latin typeface="Calibri" panose="020F0502020204030204" pitchFamily="34" charset="0"/>
                <a:cs typeface="Calibri" panose="020F0502020204030204" pitchFamily="34" charset="0"/>
              </a:rPr>
              <a:t>Processing information – transforming raw data into meaningful information.</a:t>
            </a:r>
          </a:p>
          <a:p>
            <a:pPr lvl="1"/>
            <a:r>
              <a:rPr lang="en-US" dirty="0">
                <a:latin typeface="Calibri" panose="020F0502020204030204" pitchFamily="34" charset="0"/>
                <a:cs typeface="Calibri" panose="020F0502020204030204" pitchFamily="34" charset="0"/>
              </a:rPr>
              <a:t>Data mining</a:t>
            </a:r>
          </a:p>
          <a:p>
            <a:pPr lvl="1"/>
            <a:r>
              <a:rPr lang="en-US" dirty="0">
                <a:latin typeface="Calibri" panose="020F0502020204030204" pitchFamily="34" charset="0"/>
                <a:cs typeface="Calibri" panose="020F0502020204030204" pitchFamily="34" charset="0"/>
              </a:rPr>
              <a:t>Data warehouse</a:t>
            </a:r>
          </a:p>
          <a:p>
            <a:pPr lvl="1"/>
            <a:r>
              <a:rPr lang="en-US" dirty="0">
                <a:latin typeface="Calibri" panose="020F0502020204030204" pitchFamily="34" charset="0"/>
                <a:cs typeface="Calibri" panose="020F0502020204030204" pitchFamily="34" charset="0"/>
              </a:rPr>
              <a:t>Supervised data mining</a:t>
            </a:r>
          </a:p>
          <a:p>
            <a:pPr lvl="1"/>
            <a:r>
              <a:rPr lang="en-US" dirty="0">
                <a:latin typeface="Calibri" panose="020F0502020204030204" pitchFamily="34" charset="0"/>
                <a:cs typeface="Calibri" panose="020F0502020204030204" pitchFamily="34" charset="0"/>
              </a:rPr>
              <a:t>Unsupervised data mining</a:t>
            </a:r>
          </a:p>
          <a:p>
            <a:pPr lvl="1"/>
            <a:r>
              <a:rPr lang="en-US" dirty="0">
                <a:latin typeface="Calibri" panose="020F0502020204030204" pitchFamily="34" charset="0"/>
                <a:cs typeface="Calibri" panose="020F0502020204030204" pitchFamily="34" charset="0"/>
              </a:rPr>
              <a:t>Association or affinity pattern</a:t>
            </a:r>
          </a:p>
          <a:p>
            <a:pPr lvl="1"/>
            <a:r>
              <a:rPr lang="en-US" dirty="0">
                <a:latin typeface="Calibri" panose="020F0502020204030204" pitchFamily="34" charset="0"/>
                <a:cs typeface="Calibri" panose="020F0502020204030204" pitchFamily="34" charset="0"/>
              </a:rPr>
              <a:t>Sequence patterns</a:t>
            </a:r>
          </a:p>
          <a:p>
            <a:pPr lvl="1"/>
            <a:r>
              <a:rPr lang="en-US" dirty="0">
                <a:latin typeface="Calibri" panose="020F0502020204030204" pitchFamily="34" charset="0"/>
                <a:cs typeface="Calibri" panose="020F0502020204030204" pitchFamily="34" charset="0"/>
              </a:rPr>
              <a:t>Predictive patterns</a:t>
            </a:r>
          </a:p>
          <a:p>
            <a:pPr lvl="1"/>
            <a:r>
              <a:rPr lang="en-US" dirty="0">
                <a:latin typeface="Calibri" panose="020F0502020204030204" pitchFamily="34" charset="0"/>
                <a:cs typeface="Calibri" panose="020F0502020204030204" pitchFamily="34" charset="0"/>
              </a:rPr>
              <a:t>Data clusters</a:t>
            </a:r>
          </a:p>
        </p:txBody>
      </p:sp>
    </p:spTree>
    <p:extLst>
      <p:ext uri="{BB962C8B-B14F-4D97-AF65-F5344CB8AC3E}">
        <p14:creationId xmlns:p14="http://schemas.microsoft.com/office/powerpoint/2010/main" val="340515941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Managing Information</a:t>
            </a:r>
          </a:p>
        </p:txBody>
      </p:sp>
      <p:sp>
        <p:nvSpPr>
          <p:cNvPr id="3" name="Content Placeholder 2"/>
          <p:cNvSpPr>
            <a:spLocks noGrp="1"/>
          </p:cNvSpPr>
          <p:nvPr>
            <p:ph idx="1"/>
          </p:nvPr>
        </p:nvSpPr>
        <p:spPr>
          <a:xfrm>
            <a:off x="677334" y="1930401"/>
            <a:ext cx="8596668" cy="4110962"/>
          </a:xfrm>
        </p:spPr>
        <p:txBody>
          <a:bodyPr anchor="ctr">
            <a:normAutofit/>
          </a:bodyPr>
          <a:lstStyle/>
          <a:p>
            <a:r>
              <a:rPr lang="en-US" sz="2000" dirty="0">
                <a:latin typeface="Calibri" panose="020F0502020204030204" pitchFamily="34" charset="0"/>
                <a:cs typeface="Calibri" panose="020F0502020204030204" pitchFamily="34" charset="0"/>
                <a:hlinkClick r:id="rId3"/>
              </a:rPr>
              <a:t>Protecting information</a:t>
            </a:r>
            <a:endParaRPr lang="en-US" sz="2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Authentication</a:t>
            </a:r>
          </a:p>
          <a:p>
            <a:pPr lvl="1"/>
            <a:r>
              <a:rPr lang="en-US" sz="2000" dirty="0">
                <a:latin typeface="Calibri" panose="020F0502020204030204" pitchFamily="34" charset="0"/>
                <a:cs typeface="Calibri" panose="020F0502020204030204" pitchFamily="34" charset="0"/>
              </a:rPr>
              <a:t>Authorization</a:t>
            </a:r>
          </a:p>
          <a:p>
            <a:pPr lvl="1"/>
            <a:r>
              <a:rPr lang="en-US" sz="2000" dirty="0">
                <a:latin typeface="Calibri" panose="020F0502020204030204" pitchFamily="34" charset="0"/>
                <a:cs typeface="Calibri" panose="020F0502020204030204" pitchFamily="34" charset="0"/>
              </a:rPr>
              <a:t>Two-factor authentication</a:t>
            </a:r>
          </a:p>
          <a:p>
            <a:pPr lvl="1"/>
            <a:r>
              <a:rPr lang="en-US" sz="2000" dirty="0">
                <a:latin typeface="Calibri" panose="020F0502020204030204" pitchFamily="34" charset="0"/>
                <a:cs typeface="Calibri" panose="020F0502020204030204" pitchFamily="34" charset="0"/>
              </a:rPr>
              <a:t>Firewall</a:t>
            </a:r>
          </a:p>
          <a:p>
            <a:pPr lvl="1"/>
            <a:r>
              <a:rPr lang="en-US" sz="2000" dirty="0">
                <a:latin typeface="Calibri" panose="020F0502020204030204" pitchFamily="34" charset="0"/>
                <a:cs typeface="Calibri" panose="020F0502020204030204" pitchFamily="34" charset="0"/>
              </a:rPr>
              <a:t>Virus</a:t>
            </a:r>
          </a:p>
          <a:p>
            <a:pPr lvl="1"/>
            <a:r>
              <a:rPr lang="en-US" sz="2000" dirty="0">
                <a:latin typeface="Calibri" panose="020F0502020204030204" pitchFamily="34" charset="0"/>
                <a:cs typeface="Calibri" panose="020F0502020204030204" pitchFamily="34" charset="0"/>
              </a:rPr>
              <a:t>Data encryption</a:t>
            </a:r>
          </a:p>
          <a:p>
            <a:pPr lvl="1"/>
            <a:r>
              <a:rPr lang="en-US" sz="2000" dirty="0">
                <a:latin typeface="Calibri" panose="020F0502020204030204" pitchFamily="34" charset="0"/>
                <a:cs typeface="Calibri" panose="020F0502020204030204" pitchFamily="34" charset="0"/>
              </a:rPr>
              <a:t>Virtual private network (VPN)</a:t>
            </a:r>
          </a:p>
          <a:p>
            <a:pPr lvl="1"/>
            <a:r>
              <a:rPr lang="en-US" sz="2000" dirty="0">
                <a:latin typeface="Calibri" panose="020F0502020204030204" pitchFamily="34" charset="0"/>
                <a:cs typeface="Calibri" panose="020F0502020204030204" pitchFamily="34" charset="0"/>
              </a:rPr>
              <a:t>Secure sockets layer encryption</a:t>
            </a:r>
          </a:p>
          <a:p>
            <a:pPr lvl="1"/>
            <a:endParaRPr lang="en-US" dirty="0"/>
          </a:p>
        </p:txBody>
      </p:sp>
    </p:spTree>
    <p:extLst>
      <p:ext uri="{BB962C8B-B14F-4D97-AF65-F5344CB8AC3E}">
        <p14:creationId xmlns:p14="http://schemas.microsoft.com/office/powerpoint/2010/main" val="300136144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solidFill>
                  <a:schemeClr val="accent1"/>
                </a:solidFill>
                <a:latin typeface="Calibri" panose="020F0502020204030204" pitchFamily="34" charset="0"/>
                <a:cs typeface="Calibri" panose="020F0502020204030204" pitchFamily="34" charset="0"/>
              </a:rPr>
              <a:t>Managing Information</a:t>
            </a:r>
          </a:p>
        </p:txBody>
      </p:sp>
      <p:sp>
        <p:nvSpPr>
          <p:cNvPr id="3" name="Content Placeholder 2"/>
          <p:cNvSpPr>
            <a:spLocks noGrp="1"/>
          </p:cNvSpPr>
          <p:nvPr>
            <p:ph idx="1"/>
          </p:nvPr>
        </p:nvSpPr>
        <p:spPr>
          <a:xfrm>
            <a:off x="677334" y="1490400"/>
            <a:ext cx="8682666" cy="4522163"/>
          </a:xfrm>
        </p:spPr>
        <p:txBody>
          <a:bodyPr anchor="ctr">
            <a:normAutofit/>
          </a:bodyPr>
          <a:lstStyle/>
          <a:p>
            <a:r>
              <a:rPr lang="en-US" sz="2400" dirty="0">
                <a:latin typeface="Calibri" panose="020F0502020204030204" pitchFamily="34" charset="0"/>
                <a:cs typeface="Calibri" panose="020F0502020204030204" pitchFamily="34" charset="0"/>
              </a:rPr>
              <a:t>Access and sharing information</a:t>
            </a:r>
          </a:p>
          <a:p>
            <a:pPr lvl="1"/>
            <a:r>
              <a:rPr lang="en-US" sz="2400" dirty="0">
                <a:latin typeface="Calibri" panose="020F0502020204030204" pitchFamily="34" charset="0"/>
                <a:cs typeface="Calibri" panose="020F0502020204030204" pitchFamily="34" charset="0"/>
              </a:rPr>
              <a:t>Executive information system (EIS)</a:t>
            </a:r>
          </a:p>
          <a:p>
            <a:pPr lvl="1"/>
            <a:r>
              <a:rPr lang="en-US" sz="2400" dirty="0">
                <a:latin typeface="Calibri" panose="020F0502020204030204" pitchFamily="34" charset="0"/>
                <a:cs typeface="Calibri" panose="020F0502020204030204" pitchFamily="34" charset="0"/>
              </a:rPr>
              <a:t>Intranets</a:t>
            </a:r>
          </a:p>
          <a:p>
            <a:pPr lvl="1"/>
            <a:r>
              <a:rPr lang="en-US" sz="2400" dirty="0">
                <a:latin typeface="Calibri" panose="020F0502020204030204" pitchFamily="34" charset="0"/>
                <a:cs typeface="Calibri" panose="020F0502020204030204" pitchFamily="34" charset="0"/>
              </a:rPr>
              <a:t>Corporate portal</a:t>
            </a:r>
          </a:p>
          <a:p>
            <a:r>
              <a:rPr lang="en-US" sz="2400" dirty="0">
                <a:latin typeface="Calibri" panose="020F0502020204030204" pitchFamily="34" charset="0"/>
                <a:cs typeface="Calibri" panose="020F0502020204030204" pitchFamily="34" charset="0"/>
              </a:rPr>
              <a:t>External access and sharing</a:t>
            </a:r>
          </a:p>
          <a:p>
            <a:pPr lvl="1"/>
            <a:r>
              <a:rPr lang="en-US" sz="2400" dirty="0">
                <a:latin typeface="Calibri" panose="020F0502020204030204" pitchFamily="34" charset="0"/>
                <a:cs typeface="Calibri" panose="020F0502020204030204" pitchFamily="34" charset="0"/>
              </a:rPr>
              <a:t>Electronic data exchange (EDI)</a:t>
            </a:r>
          </a:p>
          <a:p>
            <a:pPr lvl="1"/>
            <a:r>
              <a:rPr lang="en-US" sz="2400" dirty="0">
                <a:latin typeface="Calibri" panose="020F0502020204030204" pitchFamily="34" charset="0"/>
                <a:cs typeface="Calibri" panose="020F0502020204030204" pitchFamily="34" charset="0"/>
              </a:rPr>
              <a:t>Web services</a:t>
            </a:r>
          </a:p>
          <a:p>
            <a:pPr lvl="1"/>
            <a:r>
              <a:rPr lang="en-US" sz="2400" dirty="0">
                <a:latin typeface="Calibri" panose="020F0502020204030204" pitchFamily="34" charset="0"/>
                <a:cs typeface="Calibri" panose="020F0502020204030204" pitchFamily="34" charset="0"/>
              </a:rPr>
              <a:t>Extranets</a:t>
            </a:r>
          </a:p>
          <a:p>
            <a:pPr marL="457200" lvl="1" indent="0">
              <a:buNone/>
            </a:pPr>
            <a:endParaRPr lang="en-US" dirty="0"/>
          </a:p>
          <a:p>
            <a:pPr lvl="1"/>
            <a:endParaRPr lang="en-US" dirty="0"/>
          </a:p>
        </p:txBody>
      </p:sp>
    </p:spTree>
    <p:extLst>
      <p:ext uri="{BB962C8B-B14F-4D97-AF65-F5344CB8AC3E}">
        <p14:creationId xmlns:p14="http://schemas.microsoft.com/office/powerpoint/2010/main" val="199010481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accent1"/>
                </a:solidFill>
              </a:rPr>
              <a:t>Managing Information</a:t>
            </a:r>
            <a:br>
              <a:rPr lang="en-US" dirty="0">
                <a:solidFill>
                  <a:schemeClr val="accent1"/>
                </a:solidFill>
              </a:rPr>
            </a:br>
            <a:r>
              <a:rPr lang="en-US" dirty="0">
                <a:latin typeface="Calibri" panose="020F0502020204030204" pitchFamily="34" charset="0"/>
                <a:cs typeface="Calibri" panose="020F0502020204030204" pitchFamily="34" charset="0"/>
              </a:rPr>
              <a:t>Sharing Knowledge and Expertise</a:t>
            </a:r>
            <a:br>
              <a:rPr lang="en-US" dirty="0">
                <a:latin typeface="Calibri" panose="020F0502020204030204" pitchFamily="34" charset="0"/>
                <a:cs typeface="Calibri" panose="020F0502020204030204" pitchFamily="34" charset="0"/>
              </a:rPr>
            </a:br>
            <a:endParaRPr lang="en-US" dirty="0">
              <a:solidFill>
                <a:schemeClr val="accent1"/>
              </a:solidFill>
            </a:endParaRPr>
          </a:p>
        </p:txBody>
      </p:sp>
      <p:sp>
        <p:nvSpPr>
          <p:cNvPr id="3" name="Content Placeholder 2"/>
          <p:cNvSpPr>
            <a:spLocks noGrp="1"/>
          </p:cNvSpPr>
          <p:nvPr>
            <p:ph idx="1"/>
          </p:nvPr>
        </p:nvSpPr>
        <p:spPr>
          <a:xfrm>
            <a:off x="677334" y="1736046"/>
            <a:ext cx="8596668" cy="3880773"/>
          </a:xfrm>
        </p:spPr>
        <p:txBody>
          <a:bodyPr anchor="ctr">
            <a:noAutofit/>
          </a:bodyPr>
          <a:lstStyle/>
          <a:p>
            <a:pPr lvl="1">
              <a:lnSpc>
                <a:spcPct val="80000"/>
              </a:lnSpc>
            </a:pPr>
            <a:r>
              <a:rPr lang="en-US" sz="2400" b="1" dirty="0">
                <a:latin typeface="Calibri" panose="020F0502020204030204" pitchFamily="34" charset="0"/>
                <a:cs typeface="Calibri" panose="020F0502020204030204" pitchFamily="34" charset="0"/>
              </a:rPr>
              <a:t>Knowledge – </a:t>
            </a:r>
            <a:r>
              <a:rPr lang="en-US" sz="2400" dirty="0">
                <a:latin typeface="Calibri" panose="020F0502020204030204" pitchFamily="34" charset="0"/>
                <a:cs typeface="Calibri" panose="020F0502020204030204" pitchFamily="34" charset="0"/>
              </a:rPr>
              <a:t>the understanding that one gains from information.</a:t>
            </a:r>
          </a:p>
          <a:p>
            <a:pPr lvl="1">
              <a:lnSpc>
                <a:spcPct val="80000"/>
              </a:lnSpc>
            </a:pPr>
            <a:r>
              <a:rPr lang="en-US" sz="2400" b="1" dirty="0">
                <a:latin typeface="Calibri" panose="020F0502020204030204" pitchFamily="34" charset="0"/>
                <a:cs typeface="Calibri" panose="020F0502020204030204" pitchFamily="34" charset="0"/>
              </a:rPr>
              <a:t>Decision support system </a:t>
            </a:r>
            <a:r>
              <a:rPr lang="en-US" sz="2400" dirty="0">
                <a:latin typeface="Calibri" panose="020F0502020204030204" pitchFamily="34" charset="0"/>
                <a:cs typeface="Calibri" panose="020F0502020204030204" pitchFamily="34" charset="0"/>
              </a:rPr>
              <a:t>– an information system that helps managers understand specific kinds of problems and potential solutions.</a:t>
            </a:r>
          </a:p>
          <a:p>
            <a:pPr lvl="1">
              <a:lnSpc>
                <a:spcPct val="80000"/>
              </a:lnSpc>
            </a:pPr>
            <a:r>
              <a:rPr lang="en-US" sz="2400" b="1" dirty="0">
                <a:latin typeface="Calibri" panose="020F0502020204030204" pitchFamily="34" charset="0"/>
                <a:cs typeface="Calibri" panose="020F0502020204030204" pitchFamily="34" charset="0"/>
              </a:rPr>
              <a:t>Expert system </a:t>
            </a:r>
            <a:r>
              <a:rPr lang="en-US" sz="2400" dirty="0">
                <a:latin typeface="Calibri" panose="020F0502020204030204" pitchFamily="34" charset="0"/>
                <a:cs typeface="Calibri" panose="020F0502020204030204" pitchFamily="34" charset="0"/>
              </a:rPr>
              <a:t>– an information system that contains specialized knowledge and decision rules so that nonexperts can draw on this knowledge base to make decisions.</a:t>
            </a:r>
          </a:p>
          <a:p>
            <a:pPr lvl="1">
              <a:lnSpc>
                <a:spcPct val="80000"/>
              </a:lnSpc>
            </a:pPr>
            <a:r>
              <a:rPr lang="en-US" sz="2400" b="1" dirty="0">
                <a:latin typeface="Calibri" panose="020F0502020204030204" pitchFamily="34" charset="0"/>
                <a:cs typeface="Calibri" panose="020F0502020204030204" pitchFamily="34" charset="0"/>
              </a:rPr>
              <a:t>Artificial Intelligence </a:t>
            </a:r>
            <a:r>
              <a:rPr lang="en-US" sz="2400" dirty="0">
                <a:latin typeface="Calibri" panose="020F0502020204030204" pitchFamily="34" charset="0"/>
                <a:cs typeface="Calibri" panose="020F0502020204030204" pitchFamily="34" charset="0"/>
              </a:rPr>
              <a:t>– the capability of computerized systems to learn and adapt through experience.</a:t>
            </a:r>
          </a:p>
        </p:txBody>
      </p:sp>
    </p:spTree>
    <p:extLst>
      <p:ext uri="{BB962C8B-B14F-4D97-AF65-F5344CB8AC3E}">
        <p14:creationId xmlns:p14="http://schemas.microsoft.com/office/powerpoint/2010/main" val="404216292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28EB1-A523-429F-BDB3-F946603E8AD2}"/>
              </a:ext>
            </a:extLst>
          </p:cNvPr>
          <p:cNvSpPr>
            <a:spLocks noGrp="1"/>
          </p:cNvSpPr>
          <p:nvPr>
            <p:ph type="title" idx="4294967295"/>
          </p:nvPr>
        </p:nvSpPr>
        <p:spPr>
          <a:xfrm>
            <a:off x="0" y="609600"/>
            <a:ext cx="8596313" cy="1320800"/>
          </a:xfrm>
        </p:spPr>
        <p:txBody>
          <a:bodyPr/>
          <a:lstStyle/>
          <a:p>
            <a:pPr algn="ctr"/>
            <a:r>
              <a:rPr lang="en-US" dirty="0">
                <a:latin typeface="Calibri" panose="020F0502020204030204" pitchFamily="34" charset="0"/>
                <a:cs typeface="Calibri" panose="020F0502020204030204" pitchFamily="34" charset="0"/>
              </a:rPr>
              <a:t>Managing Information</a:t>
            </a:r>
          </a:p>
        </p:txBody>
      </p:sp>
      <p:sp>
        <p:nvSpPr>
          <p:cNvPr id="3" name="Content Placeholder 2">
            <a:extLst>
              <a:ext uri="{FF2B5EF4-FFF2-40B4-BE49-F238E27FC236}">
                <a16:creationId xmlns:a16="http://schemas.microsoft.com/office/drawing/2014/main" id="{E08AF0EA-CCDF-4611-8CF5-77AA36F53901}"/>
              </a:ext>
            </a:extLst>
          </p:cNvPr>
          <p:cNvSpPr>
            <a:spLocks noGrp="1"/>
          </p:cNvSpPr>
          <p:nvPr>
            <p:ph idx="4294967295"/>
          </p:nvPr>
        </p:nvSpPr>
        <p:spPr>
          <a:xfrm>
            <a:off x="996043" y="1930400"/>
            <a:ext cx="8596313" cy="3881437"/>
          </a:xfrm>
        </p:spPr>
        <p:txBody>
          <a:bodyPr>
            <a:normAutofit/>
          </a:bodyPr>
          <a:lstStyle/>
          <a:p>
            <a:r>
              <a:rPr lang="en-US" sz="2400" dirty="0">
                <a:latin typeface="Calibri" panose="020F0502020204030204" pitchFamily="34" charset="0"/>
                <a:cs typeface="Calibri" panose="020F0502020204030204" pitchFamily="34" charset="0"/>
              </a:rPr>
              <a:t>Information is power and must be protected</a:t>
            </a:r>
          </a:p>
          <a:p>
            <a:pPr lvl="1"/>
            <a:r>
              <a:rPr lang="en-US" sz="2400" dirty="0">
                <a:latin typeface="Calibri" panose="020F0502020204030204" pitchFamily="34" charset="0"/>
                <a:cs typeface="Calibri" panose="020F0502020204030204" pitchFamily="34" charset="0"/>
                <a:hlinkClick r:id="rId3"/>
              </a:rPr>
              <a:t>10 companies that are using big data</a:t>
            </a: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Information can be dangerous if it isn’t protected</a:t>
            </a:r>
          </a:p>
          <a:p>
            <a:pPr lvl="1"/>
            <a:r>
              <a:rPr lang="en-US" sz="2400" dirty="0">
                <a:latin typeface="Calibri" panose="020F0502020204030204" pitchFamily="34" charset="0"/>
                <a:cs typeface="Calibri" panose="020F0502020204030204" pitchFamily="34" charset="0"/>
                <a:hlinkClick r:id="rId4"/>
              </a:rPr>
              <a:t>Data breaches</a:t>
            </a:r>
            <a:endParaRPr lang="en-US" sz="2400" dirty="0">
              <a:latin typeface="Calibri" panose="020F0502020204030204" pitchFamily="34" charset="0"/>
              <a:cs typeface="Calibri" panose="020F0502020204030204" pitchFamily="34" charset="0"/>
            </a:endParaRPr>
          </a:p>
          <a:p>
            <a:pPr marL="457200" lvl="1" indent="0">
              <a:buNone/>
            </a:pPr>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Finally, the increased us of artificial intelligence and other interactive  technologies will only make managing information more critical in the future.</a:t>
            </a:r>
          </a:p>
          <a:p>
            <a:pPr lvl="1"/>
            <a:endParaRPr lang="en-US" dirty="0"/>
          </a:p>
          <a:p>
            <a:endParaRPr lang="en-US" dirty="0"/>
          </a:p>
          <a:p>
            <a:endParaRPr lang="en-US" dirty="0"/>
          </a:p>
          <a:p>
            <a:pPr lvl="1"/>
            <a:endParaRPr lang="en-US" dirty="0"/>
          </a:p>
          <a:p>
            <a:pPr lvl="1"/>
            <a:endParaRPr lang="en-US" dirty="0"/>
          </a:p>
        </p:txBody>
      </p:sp>
      <p:sp>
        <p:nvSpPr>
          <p:cNvPr id="4" name="Rectangle 3">
            <a:extLst>
              <a:ext uri="{FF2B5EF4-FFF2-40B4-BE49-F238E27FC236}">
                <a16:creationId xmlns:a16="http://schemas.microsoft.com/office/drawing/2014/main" id="{345380D2-6D31-4D13-B872-5EA41E58D717}"/>
              </a:ext>
            </a:extLst>
          </p:cNvPr>
          <p:cNvSpPr/>
          <p:nvPr/>
        </p:nvSpPr>
        <p:spPr>
          <a:xfrm>
            <a:off x="-4032436" y="6611422"/>
            <a:ext cx="3616696" cy="369332"/>
          </a:xfrm>
          <a:prstGeom prst="rect">
            <a:avLst/>
          </a:prstGeom>
        </p:spPr>
        <p:txBody>
          <a:bodyPr wrap="none">
            <a:spAutoFit/>
          </a:bodyPr>
          <a:lstStyle/>
          <a:p>
            <a:r>
              <a:rPr lang="en-US" dirty="0"/>
              <a:t>Last slide – Managing Information</a:t>
            </a:r>
          </a:p>
        </p:txBody>
      </p:sp>
    </p:spTree>
    <p:extLst>
      <p:ext uri="{BB962C8B-B14F-4D97-AF65-F5344CB8AC3E}">
        <p14:creationId xmlns:p14="http://schemas.microsoft.com/office/powerpoint/2010/main" val="64578950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3E6872-8431-4498-8606-D5C52B2BA45E}"/>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p>
        </p:txBody>
      </p:sp>
      <p:sp>
        <p:nvSpPr>
          <p:cNvPr id="5" name="Content Placeholder 4">
            <a:extLst>
              <a:ext uri="{FF2B5EF4-FFF2-40B4-BE49-F238E27FC236}">
                <a16:creationId xmlns:a16="http://schemas.microsoft.com/office/drawing/2014/main" id="{2EA1ADB9-D33C-4553-A5CD-ECB59926938F}"/>
              </a:ext>
            </a:extLst>
          </p:cNvPr>
          <p:cNvSpPr>
            <a:spLocks noGrp="1"/>
          </p:cNvSpPr>
          <p:nvPr>
            <p:ph idx="1"/>
          </p:nvPr>
        </p:nvSpPr>
        <p:spPr/>
        <p:txBody>
          <a:bodyPr>
            <a:normAutofit/>
          </a:bodyPr>
          <a:lstStyle/>
          <a:p>
            <a:r>
              <a:rPr lang="en-US" sz="2400" b="1" dirty="0">
                <a:latin typeface="Calibri" panose="020F0502020204030204" pitchFamily="34" charset="0"/>
                <a:cs typeface="Calibri" panose="020F0502020204030204" pitchFamily="34" charset="0"/>
              </a:rPr>
              <a:t>Operations Management </a:t>
            </a:r>
            <a:r>
              <a:rPr lang="en-US" sz="2400" dirty="0">
                <a:latin typeface="Calibri" panose="020F0502020204030204" pitchFamily="34" charset="0"/>
                <a:cs typeface="Calibri" panose="020F0502020204030204" pitchFamily="34" charset="0"/>
              </a:rPr>
              <a:t>– Managing the daily production of goods and services.</a:t>
            </a:r>
          </a:p>
          <a:p>
            <a:r>
              <a:rPr lang="en-US" sz="2400" b="1" dirty="0">
                <a:latin typeface="Calibri" panose="020F0502020204030204" pitchFamily="34" charset="0"/>
                <a:cs typeface="Calibri" panose="020F0502020204030204" pitchFamily="34" charset="0"/>
              </a:rPr>
              <a:t>Productivity</a:t>
            </a:r>
            <a:r>
              <a:rPr lang="en-US" sz="2400" dirty="0">
                <a:latin typeface="Calibri" panose="020F0502020204030204" pitchFamily="34" charset="0"/>
                <a:cs typeface="Calibri" panose="020F0502020204030204" pitchFamily="34" charset="0"/>
              </a:rPr>
              <a:t> – A measure performance that indicates how many inputs it takes to produce or create an output.</a:t>
            </a:r>
          </a:p>
          <a:p>
            <a:endParaRPr lang="en-US" sz="240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E88739FE-2008-4163-870A-9F273B5D0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866" y="3980662"/>
            <a:ext cx="6842933" cy="2060700"/>
          </a:xfrm>
          <a:prstGeom prst="rect">
            <a:avLst/>
          </a:prstGeom>
        </p:spPr>
      </p:pic>
    </p:spTree>
    <p:extLst>
      <p:ext uri="{BB962C8B-B14F-4D97-AF65-F5344CB8AC3E}">
        <p14:creationId xmlns:p14="http://schemas.microsoft.com/office/powerpoint/2010/main" val="197443885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A81459-F347-4FB1-A5E7-D1A3ED82EDB5}"/>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5" name="Content Placeholder 4">
            <a:extLst>
              <a:ext uri="{FF2B5EF4-FFF2-40B4-BE49-F238E27FC236}">
                <a16:creationId xmlns:a16="http://schemas.microsoft.com/office/drawing/2014/main" id="{DAF899D3-83CD-41C4-B7BA-64E12FDDBF88}"/>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Why productivity matters: Higher Productivity= lower cost, lower prices, faster service, higher market share, higher profits.</a:t>
            </a:r>
          </a:p>
          <a:p>
            <a:r>
              <a:rPr lang="en-US" sz="2400" dirty="0">
                <a:latin typeface="Calibri" panose="020F0502020204030204" pitchFamily="34" charset="0"/>
                <a:cs typeface="Calibri" panose="020F0502020204030204" pitchFamily="34" charset="0"/>
              </a:rPr>
              <a:t>Partial productivity – a measure of performance that indicates how much of a </a:t>
            </a:r>
            <a:r>
              <a:rPr lang="en-US" sz="2400" b="1" dirty="0">
                <a:latin typeface="Calibri" panose="020F0502020204030204" pitchFamily="34" charset="0"/>
                <a:cs typeface="Calibri" panose="020F0502020204030204" pitchFamily="34" charset="0"/>
              </a:rPr>
              <a:t>particular kind of input </a:t>
            </a:r>
            <a:r>
              <a:rPr lang="en-US" sz="2400" dirty="0">
                <a:latin typeface="Calibri" panose="020F0502020204030204" pitchFamily="34" charset="0"/>
                <a:cs typeface="Calibri" panose="020F0502020204030204" pitchFamily="34" charset="0"/>
              </a:rPr>
              <a:t>it takes to produce an </a:t>
            </a:r>
            <a:r>
              <a:rPr lang="en-US" sz="2400" b="1" dirty="0">
                <a:latin typeface="Calibri" panose="020F0502020204030204" pitchFamily="34" charset="0"/>
                <a:cs typeface="Calibri" panose="020F0502020204030204" pitchFamily="34" charset="0"/>
              </a:rPr>
              <a:t>output</a:t>
            </a:r>
            <a:r>
              <a:rPr lang="en-US" sz="24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Multifactor productivity – an overall measure of performance that indicates </a:t>
            </a:r>
            <a:r>
              <a:rPr lang="en-US" sz="2400" b="1" dirty="0">
                <a:latin typeface="Calibri" panose="020F0502020204030204" pitchFamily="34" charset="0"/>
                <a:cs typeface="Calibri" panose="020F0502020204030204" pitchFamily="34" charset="0"/>
              </a:rPr>
              <a:t>how much labor, capital, materials, and energy </a:t>
            </a:r>
            <a:r>
              <a:rPr lang="en-US" sz="2400" dirty="0">
                <a:latin typeface="Calibri" panose="020F0502020204030204" pitchFamily="34" charset="0"/>
                <a:cs typeface="Calibri" panose="020F0502020204030204" pitchFamily="34" charset="0"/>
              </a:rPr>
              <a:t>it takes to produce an </a:t>
            </a:r>
            <a:r>
              <a:rPr lang="en-US" sz="2400" b="1" dirty="0">
                <a:latin typeface="Calibri" panose="020F0502020204030204" pitchFamily="34" charset="0"/>
                <a:cs typeface="Calibri" panose="020F0502020204030204" pitchFamily="34" charset="0"/>
              </a:rPr>
              <a:t>output</a:t>
            </a:r>
            <a:r>
              <a:rPr lang="en-US" sz="24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49522766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89982-4B7F-4BB8-9D8E-99D51909ED2D}"/>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endParaRPr lang="en-US" dirty="0"/>
          </a:p>
        </p:txBody>
      </p:sp>
      <p:pic>
        <p:nvPicPr>
          <p:cNvPr id="5" name="Content Placeholder 4">
            <a:extLst>
              <a:ext uri="{FF2B5EF4-FFF2-40B4-BE49-F238E27FC236}">
                <a16:creationId xmlns:a16="http://schemas.microsoft.com/office/drawing/2014/main" id="{B7D3E9EE-BB3E-4466-90D7-A346DF76BEF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8801" y="1701892"/>
            <a:ext cx="7293600" cy="4194908"/>
          </a:xfrm>
        </p:spPr>
      </p:pic>
    </p:spTree>
    <p:extLst>
      <p:ext uri="{BB962C8B-B14F-4D97-AF65-F5344CB8AC3E}">
        <p14:creationId xmlns:p14="http://schemas.microsoft.com/office/powerpoint/2010/main" val="156388683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59241-DB0A-4005-BA5F-60171446BA0C}"/>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3" name="Content Placeholder 2">
            <a:extLst>
              <a:ext uri="{FF2B5EF4-FFF2-40B4-BE49-F238E27FC236}">
                <a16:creationId xmlns:a16="http://schemas.microsoft.com/office/drawing/2014/main" id="{855974CA-7A7B-4664-A6B4-8B768FD47F38}"/>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Quality – a product or service free of deficiencies, or the characteristics of a product or service that satisfy customer needs.</a:t>
            </a:r>
          </a:p>
          <a:p>
            <a:pPr lvl="1"/>
            <a:r>
              <a:rPr lang="en-US" sz="2200" dirty="0">
                <a:latin typeface="Calibri" panose="020F0502020204030204" pitchFamily="34" charset="0"/>
                <a:cs typeface="Calibri" panose="020F0502020204030204" pitchFamily="34" charset="0"/>
              </a:rPr>
              <a:t>Reliability</a:t>
            </a:r>
          </a:p>
          <a:p>
            <a:pPr lvl="1"/>
            <a:r>
              <a:rPr lang="en-US" sz="2200" dirty="0">
                <a:latin typeface="Calibri" panose="020F0502020204030204" pitchFamily="34" charset="0"/>
                <a:cs typeface="Calibri" panose="020F0502020204030204" pitchFamily="34" charset="0"/>
              </a:rPr>
              <a:t>Serviceability</a:t>
            </a:r>
          </a:p>
          <a:p>
            <a:pPr lvl="1"/>
            <a:r>
              <a:rPr lang="en-US" sz="2200" dirty="0">
                <a:latin typeface="Calibri" panose="020F0502020204030204" pitchFamily="34" charset="0"/>
                <a:cs typeface="Calibri" panose="020F0502020204030204" pitchFamily="34" charset="0"/>
              </a:rPr>
              <a:t>Durability</a:t>
            </a:r>
          </a:p>
        </p:txBody>
      </p:sp>
    </p:spTree>
    <p:extLst>
      <p:ext uri="{BB962C8B-B14F-4D97-AF65-F5344CB8AC3E}">
        <p14:creationId xmlns:p14="http://schemas.microsoft.com/office/powerpoint/2010/main" val="70392008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D2E67-1578-4ABD-880F-2EA537EA9365}"/>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3" name="Content Placeholder 2">
            <a:extLst>
              <a:ext uri="{FF2B5EF4-FFF2-40B4-BE49-F238E27FC236}">
                <a16:creationId xmlns:a16="http://schemas.microsoft.com/office/drawing/2014/main" id="{CDA69E05-1779-4C83-B792-7399F78F7F5B}"/>
              </a:ext>
            </a:extLst>
          </p:cNvPr>
          <p:cNvSpPr>
            <a:spLocks noGrp="1"/>
          </p:cNvSpPr>
          <p:nvPr>
            <p:ph idx="1"/>
          </p:nvPr>
        </p:nvSpPr>
        <p:spPr/>
        <p:txBody>
          <a:bodyPr/>
          <a:lstStyle/>
          <a:p>
            <a:r>
              <a:rPr lang="en-US" sz="2400" b="1" dirty="0">
                <a:latin typeface="Calibri" panose="020F0502020204030204" pitchFamily="34" charset="0"/>
                <a:cs typeface="Calibri" panose="020F0502020204030204" pitchFamily="34" charset="0"/>
              </a:rPr>
              <a:t>ISO 9000 </a:t>
            </a:r>
            <a:r>
              <a:rPr lang="en-US" sz="2400" dirty="0">
                <a:latin typeface="Calibri" panose="020F0502020204030204" pitchFamily="34" charset="0"/>
                <a:cs typeface="Calibri" panose="020F0502020204030204" pitchFamily="34" charset="0"/>
              </a:rPr>
              <a:t>– A series of five international standards, from ISO 9000 to ISO 9004, for achieving consistency in quality management and quality assurance in companies throughout the world.</a:t>
            </a:r>
          </a:p>
          <a:p>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ISO 14000 </a:t>
            </a:r>
            <a:r>
              <a:rPr lang="en-US" sz="2400" dirty="0">
                <a:latin typeface="Calibri" panose="020F0502020204030204" pitchFamily="34" charset="0"/>
                <a:cs typeface="Calibri" panose="020F0502020204030204" pitchFamily="34" charset="0"/>
              </a:rPr>
              <a:t>– A series of international standards for managing, monitoring, and minimizing an organization’s harmful effect on the environment.</a:t>
            </a:r>
          </a:p>
          <a:p>
            <a:endParaRPr lang="en-US" dirty="0"/>
          </a:p>
        </p:txBody>
      </p:sp>
    </p:spTree>
    <p:extLst>
      <p:ext uri="{BB962C8B-B14F-4D97-AF65-F5344CB8AC3E}">
        <p14:creationId xmlns:p14="http://schemas.microsoft.com/office/powerpoint/2010/main" val="280181702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B97F1-8E77-41DF-AE11-21B85FF3EB54}"/>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3" name="Content Placeholder 2">
            <a:extLst>
              <a:ext uri="{FF2B5EF4-FFF2-40B4-BE49-F238E27FC236}">
                <a16:creationId xmlns:a16="http://schemas.microsoft.com/office/drawing/2014/main" id="{A61B9A3B-5481-403F-A75B-3D9CD1325BAB}"/>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Total Quality Management (TQM) – an integrated, principle-based, organization  -wide strategy for improving product and service quality.</a:t>
            </a:r>
          </a:p>
          <a:p>
            <a:pPr lvl="1"/>
            <a:r>
              <a:rPr lang="en-US" sz="2400" dirty="0">
                <a:latin typeface="Calibri" panose="020F0502020204030204" pitchFamily="34" charset="0"/>
                <a:cs typeface="Calibri" panose="020F0502020204030204" pitchFamily="34" charset="0"/>
              </a:rPr>
              <a:t>Customer focus / Customer satisfaction (goals of TQM)</a:t>
            </a:r>
          </a:p>
          <a:p>
            <a:pPr lvl="2"/>
            <a:r>
              <a:rPr lang="en-US" sz="2400" dirty="0">
                <a:latin typeface="Calibri" panose="020F0502020204030204" pitchFamily="34" charset="0"/>
                <a:cs typeface="Calibri" panose="020F0502020204030204" pitchFamily="34" charset="0"/>
              </a:rPr>
              <a:t>Continuous improvement – focused on a reduction in </a:t>
            </a:r>
            <a:r>
              <a:rPr lang="en-US" sz="2400" b="1" dirty="0">
                <a:latin typeface="Calibri" panose="020F0502020204030204" pitchFamily="34" charset="0"/>
                <a:cs typeface="Calibri" panose="020F0502020204030204" pitchFamily="34" charset="0"/>
              </a:rPr>
              <a:t>variation</a:t>
            </a:r>
            <a:r>
              <a:rPr lang="en-US" sz="2400" dirty="0">
                <a:latin typeface="Calibri" panose="020F0502020204030204" pitchFamily="34" charset="0"/>
                <a:cs typeface="Calibri" panose="020F0502020204030204" pitchFamily="34" charset="0"/>
              </a:rPr>
              <a:t>.</a:t>
            </a:r>
          </a:p>
          <a:p>
            <a:pPr lvl="2"/>
            <a:r>
              <a:rPr lang="en-US" sz="2400" dirty="0">
                <a:latin typeface="Calibri" panose="020F0502020204030204" pitchFamily="34" charset="0"/>
                <a:cs typeface="Calibri" panose="020F0502020204030204" pitchFamily="34" charset="0"/>
              </a:rPr>
              <a:t>Teamwork (collaboration across business functions)</a:t>
            </a:r>
          </a:p>
        </p:txBody>
      </p:sp>
    </p:spTree>
    <p:extLst>
      <p:ext uri="{BB962C8B-B14F-4D97-AF65-F5344CB8AC3E}">
        <p14:creationId xmlns:p14="http://schemas.microsoft.com/office/powerpoint/2010/main" val="85228819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66CE-3272-4238-9F3B-456D4FC310F8}"/>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3" name="Content Placeholder 2">
            <a:extLst>
              <a:ext uri="{FF2B5EF4-FFF2-40B4-BE49-F238E27FC236}">
                <a16:creationId xmlns:a16="http://schemas.microsoft.com/office/drawing/2014/main" id="{BF7C4EFB-19F2-4100-8F14-9C5EBC996060}"/>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Service Operations</a:t>
            </a:r>
          </a:p>
          <a:p>
            <a:pPr marL="0" indent="0">
              <a:buNone/>
            </a:pPr>
            <a:endParaRPr lang="en-US" sz="2400" dirty="0">
              <a:latin typeface="Calibri" panose="020F0502020204030204" pitchFamily="34" charset="0"/>
              <a:cs typeface="Calibri" panose="020F0502020204030204" pitchFamily="34" charset="0"/>
            </a:endParaRPr>
          </a:p>
          <a:p>
            <a:pPr lvl="1"/>
            <a:r>
              <a:rPr lang="en-US" sz="2400" dirty="0">
                <a:latin typeface="Calibri" panose="020F0502020204030204" pitchFamily="34" charset="0"/>
                <a:cs typeface="Calibri" panose="020F0502020204030204" pitchFamily="34" charset="0"/>
              </a:rPr>
              <a:t>Internal service quality – the quality of treatment employees receive from management and other divisions of a company. </a:t>
            </a:r>
          </a:p>
          <a:p>
            <a:pPr lvl="1"/>
            <a:r>
              <a:rPr lang="en-US" sz="2400" dirty="0">
                <a:latin typeface="Calibri" panose="020F0502020204030204" pitchFamily="34" charset="0"/>
                <a:cs typeface="Calibri" panose="020F0502020204030204" pitchFamily="34" charset="0"/>
              </a:rPr>
              <a:t>Service recovery – restoring customer satisfaction to strongly dissatisfied customers.</a:t>
            </a:r>
          </a:p>
        </p:txBody>
      </p:sp>
    </p:spTree>
    <p:extLst>
      <p:ext uri="{BB962C8B-B14F-4D97-AF65-F5344CB8AC3E}">
        <p14:creationId xmlns:p14="http://schemas.microsoft.com/office/powerpoint/2010/main" val="212459614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52D97-379B-439E-96DE-417CA83D5050}"/>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3" name="Content Placeholder 2">
            <a:extLst>
              <a:ext uri="{FF2B5EF4-FFF2-40B4-BE49-F238E27FC236}">
                <a16:creationId xmlns:a16="http://schemas.microsoft.com/office/drawing/2014/main" id="{4264F4E8-AB29-4F17-8B7F-46EDE7B061FC}"/>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Manufacturing Operations</a:t>
            </a:r>
          </a:p>
          <a:p>
            <a:pPr lvl="1"/>
            <a:r>
              <a:rPr lang="en-US" sz="2200" dirty="0">
                <a:latin typeface="Calibri" panose="020F0502020204030204" pitchFamily="34" charset="0"/>
                <a:cs typeface="Calibri" panose="020F0502020204030204" pitchFamily="34" charset="0"/>
              </a:rPr>
              <a:t>Made-to-order</a:t>
            </a:r>
          </a:p>
          <a:p>
            <a:pPr lvl="1"/>
            <a:r>
              <a:rPr lang="en-US" sz="2200" dirty="0">
                <a:latin typeface="Calibri" panose="020F0502020204030204" pitchFamily="34" charset="0"/>
                <a:cs typeface="Calibri" panose="020F0502020204030204" pitchFamily="34" charset="0"/>
              </a:rPr>
              <a:t>Assemble-to-order</a:t>
            </a:r>
          </a:p>
          <a:p>
            <a:pPr lvl="1"/>
            <a:r>
              <a:rPr lang="en-US" sz="2200" dirty="0">
                <a:latin typeface="Calibri" panose="020F0502020204030204" pitchFamily="34" charset="0"/>
                <a:cs typeface="Calibri" panose="020F0502020204030204" pitchFamily="34" charset="0"/>
              </a:rPr>
              <a:t>Make-to-stock </a:t>
            </a:r>
          </a:p>
        </p:txBody>
      </p:sp>
    </p:spTree>
    <p:extLst>
      <p:ext uri="{BB962C8B-B14F-4D97-AF65-F5344CB8AC3E}">
        <p14:creationId xmlns:p14="http://schemas.microsoft.com/office/powerpoint/2010/main" val="98011068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120A0-2623-4189-A169-D7976FE0D5F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3" name="Content Placeholder 2">
            <a:extLst>
              <a:ext uri="{FF2B5EF4-FFF2-40B4-BE49-F238E27FC236}">
                <a16:creationId xmlns:a16="http://schemas.microsoft.com/office/drawing/2014/main" id="{6402B903-20B4-4497-9C57-DE1E527D9BF1}"/>
              </a:ext>
            </a:extLst>
          </p:cNvPr>
          <p:cNvSpPr>
            <a:spLocks noGrp="1"/>
          </p:cNvSpPr>
          <p:nvPr>
            <p:ph idx="1"/>
          </p:nvPr>
        </p:nvSpPr>
        <p:spPr/>
        <p:txBody>
          <a:bodyPr>
            <a:normAutofit/>
          </a:bodyPr>
          <a:lstStyle/>
          <a:p>
            <a:r>
              <a:rPr lang="en-US" sz="2400" b="1" dirty="0">
                <a:latin typeface="Calibri" panose="020F0502020204030204" pitchFamily="34" charset="0"/>
                <a:cs typeface="Calibri" panose="020F0502020204030204" pitchFamily="34" charset="0"/>
              </a:rPr>
              <a:t>Manufacturing flexibility </a:t>
            </a:r>
            <a:r>
              <a:rPr lang="en-US" sz="2400" dirty="0">
                <a:latin typeface="Calibri" panose="020F0502020204030204" pitchFamily="34" charset="0"/>
                <a:cs typeface="Calibri" panose="020F0502020204030204" pitchFamily="34" charset="0"/>
              </a:rPr>
              <a:t>– the degree to which manufacturing operations can easily and quickly change the number, kind, and characteristics of products they produce.</a:t>
            </a:r>
          </a:p>
          <a:p>
            <a:r>
              <a:rPr lang="en-US" sz="2400" b="1" dirty="0">
                <a:latin typeface="Calibri" panose="020F0502020204030204" pitchFamily="34" charset="0"/>
                <a:cs typeface="Calibri" panose="020F0502020204030204" pitchFamily="34" charset="0"/>
              </a:rPr>
              <a:t>Continuous-flow operations </a:t>
            </a:r>
            <a:r>
              <a:rPr lang="en-US" sz="2400" dirty="0">
                <a:latin typeface="Calibri" panose="020F0502020204030204" pitchFamily="34" charset="0"/>
                <a:cs typeface="Calibri" panose="020F0502020204030204" pitchFamily="34" charset="0"/>
              </a:rPr>
              <a:t>– a manufacturing operation that produces goods at a continuous, rather than a discrete rate.</a:t>
            </a:r>
          </a:p>
          <a:p>
            <a:r>
              <a:rPr lang="en-US" sz="2400" dirty="0">
                <a:latin typeface="Calibri" panose="020F0502020204030204" pitchFamily="34" charset="0"/>
                <a:cs typeface="Calibri" panose="020F0502020204030204" pitchFamily="34" charset="0"/>
              </a:rPr>
              <a:t>Line-flow production</a:t>
            </a:r>
          </a:p>
          <a:p>
            <a:r>
              <a:rPr lang="en-US" sz="2400" dirty="0">
                <a:latin typeface="Calibri" panose="020F0502020204030204" pitchFamily="34" charset="0"/>
                <a:cs typeface="Calibri" panose="020F0502020204030204" pitchFamily="34" charset="0"/>
              </a:rPr>
              <a:t>Batch production</a:t>
            </a:r>
          </a:p>
          <a:p>
            <a:r>
              <a:rPr lang="en-US" sz="2400" dirty="0">
                <a:latin typeface="Calibri" panose="020F0502020204030204" pitchFamily="34" charset="0"/>
                <a:cs typeface="Calibri" panose="020F0502020204030204" pitchFamily="34" charset="0"/>
              </a:rPr>
              <a:t>Job shops</a:t>
            </a:r>
          </a:p>
        </p:txBody>
      </p:sp>
    </p:spTree>
    <p:extLst>
      <p:ext uri="{BB962C8B-B14F-4D97-AF65-F5344CB8AC3E}">
        <p14:creationId xmlns:p14="http://schemas.microsoft.com/office/powerpoint/2010/main" val="234228970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0CE9-D246-4837-9F2E-1038277AF37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Managing Service and Manufacturing Operations</a:t>
            </a:r>
            <a:endParaRPr lang="en-US" dirty="0"/>
          </a:p>
        </p:txBody>
      </p:sp>
      <p:sp>
        <p:nvSpPr>
          <p:cNvPr id="3" name="Content Placeholder 2">
            <a:extLst>
              <a:ext uri="{FF2B5EF4-FFF2-40B4-BE49-F238E27FC236}">
                <a16:creationId xmlns:a16="http://schemas.microsoft.com/office/drawing/2014/main" id="{BDB92643-EC03-430A-BE8D-0777D984E2E8}"/>
              </a:ext>
            </a:extLst>
          </p:cNvPr>
          <p:cNvSpPr>
            <a:spLocks noGrp="1"/>
          </p:cNvSpPr>
          <p:nvPr>
            <p:ph idx="1"/>
          </p:nvPr>
        </p:nvSpPr>
        <p:spPr/>
        <p:txBody>
          <a:bodyPr>
            <a:normAutofit/>
          </a:bodyPr>
          <a:lstStyle/>
          <a:p>
            <a:r>
              <a:rPr lang="en-US" sz="2400" b="1" dirty="0">
                <a:latin typeface="Calibri" panose="020F0502020204030204" pitchFamily="34" charset="0"/>
                <a:cs typeface="Calibri" panose="020F0502020204030204" pitchFamily="34" charset="0"/>
              </a:rPr>
              <a:t>Inventory</a:t>
            </a:r>
            <a:r>
              <a:rPr lang="en-US" sz="2400" dirty="0">
                <a:latin typeface="Calibri" panose="020F0502020204030204" pitchFamily="34" charset="0"/>
                <a:cs typeface="Calibri" panose="020F0502020204030204" pitchFamily="34" charset="0"/>
              </a:rPr>
              <a:t> – the amount and number of raw materials, parts, and finished products that a company has in its possession.</a:t>
            </a:r>
          </a:p>
          <a:p>
            <a:pPr lvl="1"/>
            <a:r>
              <a:rPr lang="en-US" sz="2400" dirty="0">
                <a:latin typeface="Calibri" panose="020F0502020204030204" pitchFamily="34" charset="0"/>
                <a:cs typeface="Calibri" panose="020F0502020204030204" pitchFamily="34" charset="0"/>
              </a:rPr>
              <a:t>Raw materials</a:t>
            </a:r>
          </a:p>
          <a:p>
            <a:pPr lvl="1"/>
            <a:r>
              <a:rPr lang="en-US" sz="2400" dirty="0">
                <a:latin typeface="Calibri" panose="020F0502020204030204" pitchFamily="34" charset="0"/>
                <a:cs typeface="Calibri" panose="020F0502020204030204" pitchFamily="34" charset="0"/>
              </a:rPr>
              <a:t>Components parts</a:t>
            </a:r>
          </a:p>
          <a:p>
            <a:pPr lvl="1"/>
            <a:r>
              <a:rPr lang="en-US" sz="2400" dirty="0">
                <a:latin typeface="Calibri" panose="020F0502020204030204" pitchFamily="34" charset="0"/>
                <a:cs typeface="Calibri" panose="020F0502020204030204" pitchFamily="34" charset="0"/>
              </a:rPr>
              <a:t>Work-in-process</a:t>
            </a:r>
          </a:p>
          <a:p>
            <a:pPr lvl="1"/>
            <a:r>
              <a:rPr lang="en-US" sz="2400" dirty="0">
                <a:latin typeface="Calibri" panose="020F0502020204030204" pitchFamily="34" charset="0"/>
                <a:cs typeface="Calibri" panose="020F0502020204030204" pitchFamily="34" charset="0"/>
              </a:rPr>
              <a:t>Finished goods</a:t>
            </a:r>
          </a:p>
        </p:txBody>
      </p:sp>
    </p:spTree>
    <p:extLst>
      <p:ext uri="{BB962C8B-B14F-4D97-AF65-F5344CB8AC3E}">
        <p14:creationId xmlns:p14="http://schemas.microsoft.com/office/powerpoint/2010/main" val="338645187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C9132-FA4A-49F5-9850-409FC4362A10}"/>
              </a:ext>
            </a:extLst>
          </p:cNvPr>
          <p:cNvSpPr>
            <a:spLocks noGrp="1"/>
          </p:cNvSpPr>
          <p:nvPr>
            <p:ph type="title"/>
          </p:nvPr>
        </p:nvSpPr>
        <p:spPr/>
        <p:txBody>
          <a:bodyPr>
            <a:normAutofit fontScale="90000"/>
          </a:bodyPr>
          <a:lstStyle/>
          <a:p>
            <a:pPr algn="ctr"/>
            <a:r>
              <a:rPr lang="en-US" dirty="0">
                <a:latin typeface="Calibri" panose="020F0502020204030204" pitchFamily="34" charset="0"/>
                <a:cs typeface="Calibri" panose="020F0502020204030204" pitchFamily="34" charset="0"/>
              </a:rPr>
              <a:t>Managing Service and Manufacturing Operations Inventory Considerations</a:t>
            </a:r>
            <a:br>
              <a:rPr lang="en-US" dirty="0">
                <a:latin typeface="Calibri" panose="020F0502020204030204" pitchFamily="34" charset="0"/>
                <a:cs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62710D3B-5E78-45A8-94F6-EEC48027A018}"/>
              </a:ext>
            </a:extLst>
          </p:cNvPr>
          <p:cNvSpPr>
            <a:spLocks noGrp="1"/>
          </p:cNvSpPr>
          <p:nvPr>
            <p:ph idx="1"/>
          </p:nvPr>
        </p:nvSpPr>
        <p:spPr/>
        <p:txBody>
          <a:bodyPr>
            <a:normAutofit/>
          </a:bodyPr>
          <a:lstStyle/>
          <a:p>
            <a:pPr lvl="1"/>
            <a:r>
              <a:rPr lang="en-US" sz="2400" dirty="0">
                <a:latin typeface="Calibri" panose="020F0502020204030204" pitchFamily="34" charset="0"/>
                <a:cs typeface="Calibri" panose="020F0502020204030204" pitchFamily="34" charset="0"/>
              </a:rPr>
              <a:t>Average aggregate inventory</a:t>
            </a:r>
          </a:p>
          <a:p>
            <a:pPr lvl="1"/>
            <a:r>
              <a:rPr lang="en-US" sz="2400" dirty="0">
                <a:latin typeface="Calibri" panose="020F0502020204030204" pitchFamily="34" charset="0"/>
                <a:cs typeface="Calibri" panose="020F0502020204030204" pitchFamily="34" charset="0"/>
              </a:rPr>
              <a:t>Stockout</a:t>
            </a:r>
          </a:p>
          <a:p>
            <a:pPr lvl="1"/>
            <a:r>
              <a:rPr lang="en-US" sz="2400" dirty="0">
                <a:latin typeface="Calibri" panose="020F0502020204030204" pitchFamily="34" charset="0"/>
                <a:cs typeface="Calibri" panose="020F0502020204030204" pitchFamily="34" charset="0"/>
              </a:rPr>
              <a:t>Inventory turnover</a:t>
            </a:r>
          </a:p>
          <a:p>
            <a:pPr lvl="1"/>
            <a:r>
              <a:rPr lang="en-US" sz="2400" dirty="0">
                <a:latin typeface="Calibri" panose="020F0502020204030204" pitchFamily="34" charset="0"/>
                <a:cs typeface="Calibri" panose="020F0502020204030204" pitchFamily="34" charset="0"/>
              </a:rPr>
              <a:t>Ordering cost</a:t>
            </a:r>
          </a:p>
          <a:p>
            <a:pPr lvl="1"/>
            <a:r>
              <a:rPr lang="en-US" sz="2400" dirty="0">
                <a:latin typeface="Calibri" panose="020F0502020204030204" pitchFamily="34" charset="0"/>
                <a:cs typeface="Calibri" panose="020F0502020204030204" pitchFamily="34" charset="0"/>
              </a:rPr>
              <a:t>Setup costs</a:t>
            </a:r>
          </a:p>
          <a:p>
            <a:pPr lvl="1"/>
            <a:r>
              <a:rPr lang="en-US" sz="2400" dirty="0">
                <a:latin typeface="Calibri" panose="020F0502020204030204" pitchFamily="34" charset="0"/>
                <a:cs typeface="Calibri" panose="020F0502020204030204" pitchFamily="34" charset="0"/>
              </a:rPr>
              <a:t>Holding costs</a:t>
            </a:r>
          </a:p>
          <a:p>
            <a:pPr lvl="1"/>
            <a:r>
              <a:rPr lang="en-US" sz="2400" dirty="0">
                <a:latin typeface="Calibri" panose="020F0502020204030204" pitchFamily="34" charset="0"/>
                <a:cs typeface="Calibri" panose="020F0502020204030204" pitchFamily="34" charset="0"/>
              </a:rPr>
              <a:t>Stockout costs</a:t>
            </a:r>
          </a:p>
        </p:txBody>
      </p:sp>
    </p:spTree>
    <p:extLst>
      <p:ext uri="{BB962C8B-B14F-4D97-AF65-F5344CB8AC3E}">
        <p14:creationId xmlns:p14="http://schemas.microsoft.com/office/powerpoint/2010/main" val="215876870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2BCD5-54D5-4C52-9C71-DD842EC86B90}"/>
              </a:ext>
            </a:extLst>
          </p:cNvPr>
          <p:cNvSpPr>
            <a:spLocks noGrp="1"/>
          </p:cNvSpPr>
          <p:nvPr>
            <p:ph type="title"/>
          </p:nvPr>
        </p:nvSpPr>
        <p:spPr/>
        <p:txBody>
          <a:bodyPr>
            <a:normAutofit/>
          </a:bodyPr>
          <a:lstStyle/>
          <a:p>
            <a:pPr algn="ctr"/>
            <a:r>
              <a:rPr lang="en-US" sz="3200" dirty="0">
                <a:latin typeface="Calibri" panose="020F0502020204030204" pitchFamily="34" charset="0"/>
                <a:cs typeface="Calibri" panose="020F0502020204030204" pitchFamily="34" charset="0"/>
              </a:rPr>
              <a:t>Managing Service and Manufacturing Operations</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Managing Inventory</a:t>
            </a:r>
            <a:endParaRPr lang="en-US" sz="3200" dirty="0"/>
          </a:p>
        </p:txBody>
      </p:sp>
      <p:sp>
        <p:nvSpPr>
          <p:cNvPr id="3" name="Content Placeholder 2">
            <a:extLst>
              <a:ext uri="{FF2B5EF4-FFF2-40B4-BE49-F238E27FC236}">
                <a16:creationId xmlns:a16="http://schemas.microsoft.com/office/drawing/2014/main" id="{785282FE-28A6-4E00-ACF9-4BCF84CBFE7D}"/>
              </a:ext>
            </a:extLst>
          </p:cNvPr>
          <p:cNvSpPr>
            <a:spLocks noGrp="1"/>
          </p:cNvSpPr>
          <p:nvPr>
            <p:ph idx="1"/>
          </p:nvPr>
        </p:nvSpPr>
        <p:spPr/>
        <p:txBody>
          <a:bodyPr>
            <a:normAutofit/>
          </a:bodyPr>
          <a:lstStyle/>
          <a:p>
            <a:r>
              <a:rPr lang="en-US" sz="2400" dirty="0">
                <a:latin typeface="Calibri" panose="020F0502020204030204" pitchFamily="34" charset="0"/>
                <a:cs typeface="Calibri" panose="020F0502020204030204" pitchFamily="34" charset="0"/>
              </a:rPr>
              <a:t>Economic ordering quantity (EOQ)</a:t>
            </a:r>
          </a:p>
          <a:p>
            <a:r>
              <a:rPr lang="en-US" sz="2400" dirty="0">
                <a:latin typeface="Calibri" panose="020F0502020204030204" pitchFamily="34" charset="0"/>
                <a:cs typeface="Calibri" panose="020F0502020204030204" pitchFamily="34" charset="0"/>
              </a:rPr>
              <a:t>Just-in-time – component parts arrive from suppliers just as they are needed at each stage of production. (lowers cost)</a:t>
            </a:r>
          </a:p>
          <a:p>
            <a:r>
              <a:rPr lang="en-US" sz="2400" dirty="0">
                <a:latin typeface="Calibri" panose="020F0502020204030204" pitchFamily="34" charset="0"/>
                <a:cs typeface="Calibri" panose="020F0502020204030204" pitchFamily="34" charset="0"/>
              </a:rPr>
              <a:t>Kanban</a:t>
            </a:r>
          </a:p>
          <a:p>
            <a:r>
              <a:rPr lang="en-US" sz="2400" dirty="0">
                <a:latin typeface="Calibri" panose="020F0502020204030204" pitchFamily="34" charset="0"/>
                <a:cs typeface="Calibri" panose="020F0502020204030204" pitchFamily="34" charset="0"/>
              </a:rPr>
              <a:t>Material requirement planning</a:t>
            </a:r>
          </a:p>
          <a:p>
            <a:r>
              <a:rPr lang="en-US" sz="2400" dirty="0">
                <a:latin typeface="Calibri" panose="020F0502020204030204" pitchFamily="34" charset="0"/>
                <a:cs typeface="Calibri" panose="020F0502020204030204" pitchFamily="34" charset="0"/>
              </a:rPr>
              <a:t>Independent demand system – one type of inventory does not depend on another</a:t>
            </a:r>
          </a:p>
          <a:p>
            <a:r>
              <a:rPr lang="en-US" sz="2400" dirty="0">
                <a:latin typeface="Calibri" panose="020F0502020204030204" pitchFamily="34" charset="0"/>
                <a:cs typeface="Calibri" panose="020F0502020204030204" pitchFamily="34" charset="0"/>
              </a:rPr>
              <a:t>Dependent demand system</a:t>
            </a:r>
          </a:p>
        </p:txBody>
      </p:sp>
    </p:spTree>
    <p:extLst>
      <p:ext uri="{BB962C8B-B14F-4D97-AF65-F5344CB8AC3E}">
        <p14:creationId xmlns:p14="http://schemas.microsoft.com/office/powerpoint/2010/main" val="232864847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4B3B97-9684-470B-84CE-FF000992A4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400" y="414372"/>
            <a:ext cx="9252000" cy="5676828"/>
          </a:xfrm>
          <a:prstGeom prst="rect">
            <a:avLst/>
          </a:prstGeom>
        </p:spPr>
      </p:pic>
    </p:spTree>
    <p:extLst>
      <p:ext uri="{BB962C8B-B14F-4D97-AF65-F5344CB8AC3E}">
        <p14:creationId xmlns:p14="http://schemas.microsoft.com/office/powerpoint/2010/main" val="185276555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B2FC0-568B-4D02-A3B1-F9D53ACF7B1B}"/>
              </a:ext>
            </a:extLst>
          </p:cNvPr>
          <p:cNvSpPr>
            <a:spLocks noGrp="1"/>
          </p:cNvSpPr>
          <p:nvPr>
            <p:ph type="title"/>
          </p:nvPr>
        </p:nvSpPr>
        <p:spPr/>
        <p:txBody>
          <a:bodyPr/>
          <a:lstStyle/>
          <a:p>
            <a:pPr algn="ctr"/>
            <a:r>
              <a:rPr lang="en-US" dirty="0">
                <a:latin typeface="Calibri" panose="020F0502020204030204" pitchFamily="34" charset="0"/>
                <a:cs typeface="Calibri" panose="020F0502020204030204" pitchFamily="34" charset="0"/>
              </a:rPr>
              <a:t>Management 3070</a:t>
            </a:r>
          </a:p>
        </p:txBody>
      </p:sp>
      <p:sp>
        <p:nvSpPr>
          <p:cNvPr id="3" name="Content Placeholder 2">
            <a:extLst>
              <a:ext uri="{FF2B5EF4-FFF2-40B4-BE49-F238E27FC236}">
                <a16:creationId xmlns:a16="http://schemas.microsoft.com/office/drawing/2014/main" id="{3E3E6CDA-D5EE-4299-9300-A466E4A07B11}"/>
              </a:ext>
            </a:extLst>
          </p:cNvPr>
          <p:cNvSpPr>
            <a:spLocks noGrp="1"/>
          </p:cNvSpPr>
          <p:nvPr>
            <p:ph idx="1"/>
          </p:nvPr>
        </p:nvSpPr>
        <p:spPr/>
        <p:txBody>
          <a:bodyPr>
            <a:normAutofit/>
          </a:bodyPr>
          <a:lstStyle/>
          <a:p>
            <a:pPr marL="0" indent="0">
              <a:buNone/>
            </a:pPr>
            <a:r>
              <a:rPr lang="en-US" sz="7200" dirty="0">
                <a:latin typeface="Calibri" panose="020F0502020204030204" pitchFamily="34" charset="0"/>
                <a:cs typeface="Calibri" panose="020F0502020204030204" pitchFamily="34" charset="0"/>
              </a:rPr>
              <a:t>Thank You!</a:t>
            </a:r>
          </a:p>
        </p:txBody>
      </p:sp>
    </p:spTree>
    <p:extLst>
      <p:ext uri="{BB962C8B-B14F-4D97-AF65-F5344CB8AC3E}">
        <p14:creationId xmlns:p14="http://schemas.microsoft.com/office/powerpoint/2010/main" val="5877907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8681</TotalTime>
  <Words>18293</Words>
  <Application>Microsoft Macintosh PowerPoint</Application>
  <PresentationFormat>Widescreen</PresentationFormat>
  <Paragraphs>1756</Paragraphs>
  <Slides>227</Slides>
  <Notes>143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227</vt:i4>
      </vt:variant>
    </vt:vector>
  </HeadingPairs>
  <TitlesOfParts>
    <vt:vector size="233" baseType="lpstr">
      <vt:lpstr>Arial</vt:lpstr>
      <vt:lpstr>Calibri</vt:lpstr>
      <vt:lpstr>Georgia</vt:lpstr>
      <vt:lpstr>Trebuchet MS</vt:lpstr>
      <vt:lpstr>Wingdings 3</vt:lpstr>
      <vt:lpstr>Facet</vt:lpstr>
      <vt:lpstr>MGMT 3070 Organizational Behavior and Management</vt:lpstr>
      <vt:lpstr>Management</vt:lpstr>
      <vt:lpstr>Management</vt:lpstr>
      <vt:lpstr>The Four Functions of Management</vt:lpstr>
      <vt:lpstr>Organizational Behavior</vt:lpstr>
      <vt:lpstr>Management - What do managers do? </vt:lpstr>
      <vt:lpstr>Management - Kinds of Managers </vt:lpstr>
      <vt:lpstr>Management - Roles</vt:lpstr>
      <vt:lpstr>Management - Informational Roles </vt:lpstr>
      <vt:lpstr>Management  </vt:lpstr>
      <vt:lpstr>Management - Skills</vt:lpstr>
      <vt:lpstr>Management  Mistakes Managers make </vt:lpstr>
      <vt:lpstr>The History of Management</vt:lpstr>
      <vt:lpstr>The History Of Management</vt:lpstr>
      <vt:lpstr>The History of Management</vt:lpstr>
      <vt:lpstr>PowerPoint Presentation</vt:lpstr>
      <vt:lpstr>The History of Management </vt:lpstr>
      <vt:lpstr>The History of Management Administrative MGMT – Henri Fayol (1841-1925) </vt:lpstr>
      <vt:lpstr>The History of Management</vt:lpstr>
      <vt:lpstr>The History of Management Human Relations Management</vt:lpstr>
      <vt:lpstr>The History of Management</vt:lpstr>
      <vt:lpstr>The History of Management</vt:lpstr>
      <vt:lpstr>The History of Management</vt:lpstr>
      <vt:lpstr>The History of Management</vt:lpstr>
      <vt:lpstr>The History of Management </vt:lpstr>
      <vt:lpstr>The History of Management Conclusion</vt:lpstr>
      <vt:lpstr>Organizational Environments and Cultures</vt:lpstr>
      <vt:lpstr>Organizational Environments and Cultures</vt:lpstr>
      <vt:lpstr>Organizational Environments and Cultures</vt:lpstr>
      <vt:lpstr>Organizational Environments and Cultures</vt:lpstr>
      <vt:lpstr>Organizational Environments and Cultures</vt:lpstr>
      <vt:lpstr>Ethics and Social Responsibility</vt:lpstr>
      <vt:lpstr>Ethics and Social Responsibility</vt:lpstr>
      <vt:lpstr>Ethics and Social Responsibility Ethics in the news</vt:lpstr>
      <vt:lpstr>Ethics and Social Responsibility</vt:lpstr>
      <vt:lpstr>Ethics and Social Responsibility</vt:lpstr>
      <vt:lpstr>Ethics and Social Responsibility</vt:lpstr>
      <vt:lpstr>Ethics and Social Responsibility</vt:lpstr>
      <vt:lpstr>Social Responsibility</vt:lpstr>
      <vt:lpstr>Social Responsibility</vt:lpstr>
      <vt:lpstr>Social Responsibility - Conclusion</vt:lpstr>
      <vt:lpstr>Planning and Decision Making</vt:lpstr>
      <vt:lpstr>Planning and Decision Making Developing a plan that works</vt:lpstr>
      <vt:lpstr>Planning and Decision Making Developing a plan that works</vt:lpstr>
      <vt:lpstr>Planning and Decision Making Planning from top to bottom – Middle Management </vt:lpstr>
      <vt:lpstr>Rational Decision Making</vt:lpstr>
      <vt:lpstr>Rational Decision Making</vt:lpstr>
      <vt:lpstr>Rational Decision Making</vt:lpstr>
      <vt:lpstr>Rational Decision Making</vt:lpstr>
      <vt:lpstr>Rational Decision Making Using Groups to make decisions </vt:lpstr>
      <vt:lpstr>Rational Decision Making Group decision making - Structured conflict </vt:lpstr>
      <vt:lpstr>Rational Decision Making Group decision making</vt:lpstr>
      <vt:lpstr>Rational Decision Making Group decision making</vt:lpstr>
      <vt:lpstr>Organizational Strategy Sustainable Competitive Advantage </vt:lpstr>
      <vt:lpstr>Organizational Strategy Achieving a sustainable competitive advantage </vt:lpstr>
      <vt:lpstr>Organizational Strategy</vt:lpstr>
      <vt:lpstr>Organizational Strategy</vt:lpstr>
      <vt:lpstr>Organizational Strategy SWOT</vt:lpstr>
      <vt:lpstr>Organizational Strategy SWOT</vt:lpstr>
      <vt:lpstr>Organizational Strategy</vt:lpstr>
      <vt:lpstr>Organizational Strategy Corporate Level Strategy</vt:lpstr>
      <vt:lpstr>Organizational Strategy Corporate Level Strategy</vt:lpstr>
      <vt:lpstr>Organizational Strategy Corporate Level Strategy</vt:lpstr>
      <vt:lpstr>Organizational Strategy Grand strategy</vt:lpstr>
      <vt:lpstr>Organizational Strategy Industry Level Strategy</vt:lpstr>
      <vt:lpstr>Organizational Strategy Positioning strategies </vt:lpstr>
      <vt:lpstr>Organizational Strategy Adaptive Strategies</vt:lpstr>
      <vt:lpstr>Organizational Strategy</vt:lpstr>
      <vt:lpstr>PowerPoint Presentation</vt:lpstr>
      <vt:lpstr>Organizational Strategy Conclusion</vt:lpstr>
      <vt:lpstr>Innovation and Change</vt:lpstr>
      <vt:lpstr>S –curve pattern of innovation</vt:lpstr>
      <vt:lpstr>S –curve pattern of innovation</vt:lpstr>
      <vt:lpstr>Innovation and Change</vt:lpstr>
      <vt:lpstr>Innovation and Change</vt:lpstr>
      <vt:lpstr>Innovation and Change </vt:lpstr>
      <vt:lpstr>Innovation and Change</vt:lpstr>
      <vt:lpstr>Innovation and Change</vt:lpstr>
      <vt:lpstr>PowerPoint Presentation</vt:lpstr>
      <vt:lpstr>Innovation and Change Experiential approach to innovation</vt:lpstr>
      <vt:lpstr>Innovation and Change</vt:lpstr>
      <vt:lpstr>Innovation and Change</vt:lpstr>
      <vt:lpstr>Innovation and Change Managing Change </vt:lpstr>
      <vt:lpstr>Innovation and Change Managing Change (continued)</vt:lpstr>
      <vt:lpstr>Innovation and Change</vt:lpstr>
      <vt:lpstr>Innovation and Change (Conclusion) Change tools and techniques </vt:lpstr>
      <vt:lpstr>Global Management</vt:lpstr>
      <vt:lpstr>Global Management</vt:lpstr>
      <vt:lpstr>Global Management</vt:lpstr>
      <vt:lpstr>Global Management</vt:lpstr>
      <vt:lpstr>Global Management</vt:lpstr>
      <vt:lpstr>Global Management</vt:lpstr>
      <vt:lpstr>Global Management</vt:lpstr>
      <vt:lpstr>Global Management</vt:lpstr>
      <vt:lpstr>Global Management</vt:lpstr>
      <vt:lpstr>Global Management Business climate considerations </vt:lpstr>
      <vt:lpstr>Global Management Awareness of Cultural Differences </vt:lpstr>
      <vt:lpstr>Global Management Conclusion</vt:lpstr>
      <vt:lpstr>Designing Adaptive Organizations</vt:lpstr>
      <vt:lpstr>Designing Adaptive Organizations</vt:lpstr>
      <vt:lpstr>Designing Adaptive Organizations</vt:lpstr>
      <vt:lpstr>Designing Adaptive Organizations</vt:lpstr>
      <vt:lpstr>Designing Adaptive Organizations</vt:lpstr>
      <vt:lpstr>Designing Adaptive Organizations</vt:lpstr>
      <vt:lpstr>Designing Adaptive Organizations</vt:lpstr>
      <vt:lpstr>Designing Adaptive Organizations</vt:lpstr>
      <vt:lpstr>Designing Adaptive Organizations</vt:lpstr>
      <vt:lpstr>Designing Adaptive Organizations</vt:lpstr>
      <vt:lpstr>Designing Adaptive Organizations Line vs. Staff authority </vt:lpstr>
      <vt:lpstr>Designing Adaptive Organizations</vt:lpstr>
      <vt:lpstr>Designing Adaptive Organizations</vt:lpstr>
      <vt:lpstr>PowerPoint Presentation</vt:lpstr>
      <vt:lpstr>Designing Adaptive Organizations</vt:lpstr>
      <vt:lpstr>Designing Adaptive Organizations</vt:lpstr>
      <vt:lpstr>   Designing Adaptive Organizations     Intra- Organizational Processes </vt:lpstr>
      <vt:lpstr>Designing Adaptive Organizations Intra-Organizational processes (conclusion) </vt:lpstr>
      <vt:lpstr>Managing Teams</vt:lpstr>
      <vt:lpstr>Managing Teams</vt:lpstr>
      <vt:lpstr>Managing Teams</vt:lpstr>
      <vt:lpstr>PowerPoint Presentation</vt:lpstr>
      <vt:lpstr>Managing Teams Special kinds of teams </vt:lpstr>
      <vt:lpstr>Managing Teams Work Team Characteristics  </vt:lpstr>
      <vt:lpstr>Managing Teams – Stages of Development</vt:lpstr>
      <vt:lpstr>Managing Teams Enhancing Work Team Effectiveness </vt:lpstr>
      <vt:lpstr>Managing Teams Selecting people for teamwork </vt:lpstr>
      <vt:lpstr>Managing Teams</vt:lpstr>
      <vt:lpstr>Managing Teams Compensation and Recognition </vt:lpstr>
      <vt:lpstr>Managing Human Resource Systems</vt:lpstr>
      <vt:lpstr>Managing Human Resource Systems Adverse Impact and Employment Discrimination </vt:lpstr>
      <vt:lpstr>Managing Human Resource Systems</vt:lpstr>
      <vt:lpstr>Managing Human Resource Systems</vt:lpstr>
      <vt:lpstr>Managing Human Resource Systems</vt:lpstr>
      <vt:lpstr>Managing Human Resource Systems</vt:lpstr>
      <vt:lpstr>Managing Human Resource Systems Selection (continued) </vt:lpstr>
      <vt:lpstr>Managing Human Resource Systems</vt:lpstr>
      <vt:lpstr>Managing Human Resource Systems</vt:lpstr>
      <vt:lpstr>Managing Human Resource Systems</vt:lpstr>
      <vt:lpstr>Managing Human Resource Systems Compensation Decisions </vt:lpstr>
      <vt:lpstr>Managing Human Resource Systems Conclusion</vt:lpstr>
      <vt:lpstr>Managing Individuals and a Diverse Workforce</vt:lpstr>
      <vt:lpstr>Managing Individuals and a Diverse Workforce</vt:lpstr>
      <vt:lpstr>Managing Individuals and a Diverse Workforce</vt:lpstr>
      <vt:lpstr>Managing Individuals and a Diverse Workforce Managing Diversity </vt:lpstr>
      <vt:lpstr>Managing Individuals and a Diverse Workforce</vt:lpstr>
      <vt:lpstr>Motivation</vt:lpstr>
      <vt:lpstr>PowerPoint Presentation</vt:lpstr>
      <vt:lpstr>PowerPoint Presentation</vt:lpstr>
      <vt:lpstr>Motivation</vt:lpstr>
      <vt:lpstr>PowerPoint Presentation</vt:lpstr>
      <vt:lpstr>Motivation</vt:lpstr>
      <vt:lpstr>Motivation</vt:lpstr>
      <vt:lpstr>Motivation</vt:lpstr>
      <vt:lpstr>Motivation</vt:lpstr>
      <vt:lpstr>Motivation</vt:lpstr>
      <vt:lpstr>Motivation</vt:lpstr>
      <vt:lpstr>Motivation</vt:lpstr>
      <vt:lpstr>Motivation</vt:lpstr>
      <vt:lpstr>Motivation Reinforcement Theory </vt:lpstr>
      <vt:lpstr>Motivation Conclusion</vt:lpstr>
      <vt:lpstr>Leadership</vt:lpstr>
      <vt:lpstr>Leadership Leadership Behaviors </vt:lpstr>
      <vt:lpstr>PowerPoint Presentation</vt:lpstr>
      <vt:lpstr>Leadership Putting Leaders in the right situation </vt:lpstr>
      <vt:lpstr>Leadership</vt:lpstr>
      <vt:lpstr>Leadership</vt:lpstr>
      <vt:lpstr>Leadership</vt:lpstr>
      <vt:lpstr>Leadership</vt:lpstr>
      <vt:lpstr>Leadership </vt:lpstr>
      <vt:lpstr>Leadership</vt:lpstr>
      <vt:lpstr>Leadership</vt:lpstr>
      <vt:lpstr>Leadership</vt:lpstr>
      <vt:lpstr>Leadership Conclusion</vt:lpstr>
      <vt:lpstr>Managing Communication Introduction Exercise</vt:lpstr>
      <vt:lpstr>Managing Communication</vt:lpstr>
      <vt:lpstr>Managing Communication</vt:lpstr>
      <vt:lpstr>Managing Communication Perception problems </vt:lpstr>
      <vt:lpstr>Managing Communication Perceptions of Others </vt:lpstr>
      <vt:lpstr>Managing Communication</vt:lpstr>
      <vt:lpstr>Managing Communication Kinds of Communication - Summary </vt:lpstr>
      <vt:lpstr>Managing Communication The Communications Process </vt:lpstr>
      <vt:lpstr>Managing Communication</vt:lpstr>
      <vt:lpstr>Managing Communication Informal Communication Channels (grapevine) </vt:lpstr>
      <vt:lpstr>Managing Communication</vt:lpstr>
      <vt:lpstr>Managing Communication</vt:lpstr>
      <vt:lpstr>Managing Communication Giving Feedback </vt:lpstr>
      <vt:lpstr>Managing Communication</vt:lpstr>
      <vt:lpstr>Managing Communication</vt:lpstr>
      <vt:lpstr>Managing Communication</vt:lpstr>
      <vt:lpstr>Managing Communication Crisis Management</vt:lpstr>
      <vt:lpstr>Managing Communication Conclusion</vt:lpstr>
      <vt:lpstr>Control</vt:lpstr>
      <vt:lpstr>Control</vt:lpstr>
      <vt:lpstr>PowerPoint Presentation</vt:lpstr>
      <vt:lpstr>Control Control Methods </vt:lpstr>
      <vt:lpstr>Control</vt:lpstr>
      <vt:lpstr>Control Control Methods </vt:lpstr>
      <vt:lpstr>Control</vt:lpstr>
      <vt:lpstr>Control What to Control? </vt:lpstr>
      <vt:lpstr>Control Finance Control </vt:lpstr>
      <vt:lpstr>Control</vt:lpstr>
      <vt:lpstr>Control Net Promoter Score </vt:lpstr>
      <vt:lpstr>Control</vt:lpstr>
      <vt:lpstr>Control Innovation and Learning Perspective</vt:lpstr>
      <vt:lpstr>Managing Information Consumer Data</vt:lpstr>
      <vt:lpstr>Protecting Information</vt:lpstr>
      <vt:lpstr>Managing Information</vt:lpstr>
      <vt:lpstr>Managing Information Useful information </vt:lpstr>
      <vt:lpstr>Managing Information</vt:lpstr>
      <vt:lpstr>Managing Information</vt:lpstr>
      <vt:lpstr>Managing Information</vt:lpstr>
      <vt:lpstr>Managing Information</vt:lpstr>
      <vt:lpstr>Managing Information Sharing Knowledge and Expertise </vt:lpstr>
      <vt:lpstr>Managing Information</vt:lpstr>
      <vt:lpstr>Managing Service and Manufacturing Operations</vt:lpstr>
      <vt:lpstr>Managing Service and Manufacturing Operations</vt:lpstr>
      <vt:lpstr>Managing Service and Manufacturing Operations</vt:lpstr>
      <vt:lpstr>Managing Service and Manufacturing Operations</vt:lpstr>
      <vt:lpstr>Managing Service and Manufacturing Operations</vt:lpstr>
      <vt:lpstr>Managing Service and Manufacturing Operations</vt:lpstr>
      <vt:lpstr>Managing Service and Manufacturing Operations</vt:lpstr>
      <vt:lpstr>Managing Service and Manufacturing Operations</vt:lpstr>
      <vt:lpstr>Managing Service and Manufacturing Operations</vt:lpstr>
      <vt:lpstr>Managing Service and Manufacturing Operations</vt:lpstr>
      <vt:lpstr>Managing Service and Manufacturing Operations Inventory Considerations </vt:lpstr>
      <vt:lpstr>Managing Service and Manufacturing Operations Managing Inventory</vt:lpstr>
      <vt:lpstr>PowerPoint Presentation</vt:lpstr>
      <vt:lpstr>Management 3070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MGMT 3070 Organizational Behavior and Management</dc:title>
  <dc:creator>Tim McCallion</dc:creator>
  <cp:lastModifiedBy>Boyadzhyan, Aram</cp:lastModifiedBy>
  <cp:revision>511</cp:revision>
  <dcterms:created xsi:type="dcterms:W3CDTF">2016-08-21T23:09:40Z</dcterms:created>
  <dcterms:modified xsi:type="dcterms:W3CDTF">2019-11-14T23:32:56Z</dcterms:modified>
</cp:coreProperties>
</file>